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97" r:id="rId5"/>
  </p:sldMasterIdLst>
  <p:notesMasterIdLst>
    <p:notesMasterId r:id="rId33"/>
  </p:notesMasterIdLst>
  <p:sldIdLst>
    <p:sldId id="256" r:id="rId6"/>
    <p:sldId id="262" r:id="rId7"/>
    <p:sldId id="267" r:id="rId8"/>
    <p:sldId id="263" r:id="rId9"/>
    <p:sldId id="266" r:id="rId10"/>
    <p:sldId id="265" r:id="rId11"/>
    <p:sldId id="264" r:id="rId12"/>
    <p:sldId id="270" r:id="rId13"/>
    <p:sldId id="271" r:id="rId14"/>
    <p:sldId id="272" r:id="rId15"/>
    <p:sldId id="273" r:id="rId16"/>
    <p:sldId id="274" r:id="rId17"/>
    <p:sldId id="277" r:id="rId18"/>
    <p:sldId id="275" r:id="rId19"/>
    <p:sldId id="276" r:id="rId20"/>
    <p:sldId id="278" r:id="rId21"/>
    <p:sldId id="279" r:id="rId22"/>
    <p:sldId id="280" r:id="rId23"/>
    <p:sldId id="281" r:id="rId24"/>
    <p:sldId id="282" r:id="rId25"/>
    <p:sldId id="283" r:id="rId26"/>
    <p:sldId id="284" r:id="rId27"/>
    <p:sldId id="258" r:id="rId28"/>
    <p:sldId id="268" r:id="rId29"/>
    <p:sldId id="269" r:id="rId30"/>
    <p:sldId id="286" r:id="rId31"/>
    <p:sldId id="285" r:id="rId32"/>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Calibri" panose="020F0502020204030204" pitchFamily="34" charset="0"/>
        <a:ea typeface="+mn-ea"/>
        <a:cs typeface="+mn-cs"/>
      </a:defRPr>
    </a:lvl1pPr>
    <a:lvl2pPr marL="457200" algn="l" rtl="0" fontAlgn="base">
      <a:spcBef>
        <a:spcPct val="0"/>
      </a:spcBef>
      <a:spcAft>
        <a:spcPct val="0"/>
      </a:spcAft>
      <a:defRPr kern="1200">
        <a:solidFill>
          <a:schemeClr val="tx1"/>
        </a:solidFill>
        <a:latin typeface="Calibri" panose="020F0502020204030204" pitchFamily="34" charset="0"/>
        <a:ea typeface="+mn-ea"/>
        <a:cs typeface="+mn-cs"/>
      </a:defRPr>
    </a:lvl2pPr>
    <a:lvl3pPr marL="914400" algn="l" rtl="0" fontAlgn="base">
      <a:spcBef>
        <a:spcPct val="0"/>
      </a:spcBef>
      <a:spcAft>
        <a:spcPct val="0"/>
      </a:spcAft>
      <a:defRPr kern="1200">
        <a:solidFill>
          <a:schemeClr val="tx1"/>
        </a:solidFill>
        <a:latin typeface="Calibri" panose="020F0502020204030204" pitchFamily="34" charset="0"/>
        <a:ea typeface="+mn-ea"/>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mn-ea"/>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68"/>
    <p:restoredTop sz="94674"/>
  </p:normalViewPr>
  <p:slideViewPr>
    <p:cSldViewPr>
      <p:cViewPr varScale="1">
        <p:scale>
          <a:sx n="104" d="100"/>
          <a:sy n="104" d="100"/>
        </p:scale>
        <p:origin x="216" y="624"/>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s>
</file>

<file path=ppt/media/image1.png>
</file>

<file path=ppt/media/image2.gif>
</file>

<file path=ppt/media/image3.jp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145" cy="465743"/>
          </a:xfrm>
          <a:prstGeom prst="rect">
            <a:avLst/>
          </a:prstGeom>
        </p:spPr>
        <p:txBody>
          <a:bodyPr vert="horz" lIns="88139" tIns="44070" rIns="88139" bIns="44070" rtlCol="0"/>
          <a:lstStyle>
            <a:lvl1pPr algn="l">
              <a:defRPr sz="1200"/>
            </a:lvl1pPr>
          </a:lstStyle>
          <a:p>
            <a:endParaRPr lang="en-US" dirty="0"/>
          </a:p>
        </p:txBody>
      </p:sp>
      <p:sp>
        <p:nvSpPr>
          <p:cNvPr id="3" name="Date Placeholder 2"/>
          <p:cNvSpPr>
            <a:spLocks noGrp="1"/>
          </p:cNvSpPr>
          <p:nvPr>
            <p:ph type="dt" idx="1"/>
          </p:nvPr>
        </p:nvSpPr>
        <p:spPr>
          <a:xfrm>
            <a:off x="3970734" y="0"/>
            <a:ext cx="3038145" cy="465743"/>
          </a:xfrm>
          <a:prstGeom prst="rect">
            <a:avLst/>
          </a:prstGeom>
        </p:spPr>
        <p:txBody>
          <a:bodyPr vert="horz" lIns="88139" tIns="44070" rIns="88139" bIns="44070" rtlCol="0"/>
          <a:lstStyle>
            <a:lvl1pPr algn="r">
              <a:defRPr sz="1200"/>
            </a:lvl1pPr>
          </a:lstStyle>
          <a:p>
            <a:fld id="{295D913F-4416-4312-9D48-F106D51E9C9B}" type="datetimeFigureOut">
              <a:rPr lang="en-US" smtClean="0"/>
              <a:t>8/7/18</a:t>
            </a:fld>
            <a:endParaRPr lang="en-US" dirty="0"/>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88139" tIns="44070" rIns="88139" bIns="44070" rtlCol="0" anchor="ctr"/>
          <a:lstStyle/>
          <a:p>
            <a:endParaRPr lang="en-US" dirty="0"/>
          </a:p>
        </p:txBody>
      </p:sp>
      <p:sp>
        <p:nvSpPr>
          <p:cNvPr id="5" name="Notes Placeholder 4"/>
          <p:cNvSpPr>
            <a:spLocks noGrp="1"/>
          </p:cNvSpPr>
          <p:nvPr>
            <p:ph type="body" sz="quarter" idx="3"/>
          </p:nvPr>
        </p:nvSpPr>
        <p:spPr>
          <a:xfrm>
            <a:off x="701345" y="4474508"/>
            <a:ext cx="5607711" cy="3659842"/>
          </a:xfrm>
          <a:prstGeom prst="rect">
            <a:avLst/>
          </a:prstGeom>
        </p:spPr>
        <p:txBody>
          <a:bodyPr vert="horz" lIns="88139" tIns="44070" rIns="88139" bIns="4407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30658"/>
            <a:ext cx="3038145" cy="465742"/>
          </a:xfrm>
          <a:prstGeom prst="rect">
            <a:avLst/>
          </a:prstGeom>
        </p:spPr>
        <p:txBody>
          <a:bodyPr vert="horz" lIns="88139" tIns="44070" rIns="88139" bIns="4407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734" y="8830658"/>
            <a:ext cx="3038145" cy="465742"/>
          </a:xfrm>
          <a:prstGeom prst="rect">
            <a:avLst/>
          </a:prstGeom>
        </p:spPr>
        <p:txBody>
          <a:bodyPr vert="horz" lIns="88139" tIns="44070" rIns="88139" bIns="44070" rtlCol="0" anchor="b"/>
          <a:lstStyle>
            <a:lvl1pPr algn="r">
              <a:defRPr sz="1200"/>
            </a:lvl1pPr>
          </a:lstStyle>
          <a:p>
            <a:fld id="{B19BC9D1-02E8-4E2A-B09E-35CEAF83C790}" type="slidenum">
              <a:rPr lang="en-US" smtClean="0"/>
              <a:t>‹#›</a:t>
            </a:fld>
            <a:endParaRPr lang="en-US" dirty="0"/>
          </a:p>
        </p:txBody>
      </p:sp>
    </p:spTree>
    <p:extLst>
      <p:ext uri="{BB962C8B-B14F-4D97-AF65-F5344CB8AC3E}">
        <p14:creationId xmlns:p14="http://schemas.microsoft.com/office/powerpoint/2010/main" val="21574369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19BC9D1-02E8-4E2A-B09E-35CEAF83C790}" type="slidenum">
              <a:rPr lang="en-US" smtClean="0"/>
              <a:t>1</a:t>
            </a:fld>
            <a:endParaRPr lang="en-US" dirty="0"/>
          </a:p>
        </p:txBody>
      </p:sp>
    </p:spTree>
    <p:extLst>
      <p:ext uri="{BB962C8B-B14F-4D97-AF65-F5344CB8AC3E}">
        <p14:creationId xmlns:p14="http://schemas.microsoft.com/office/powerpoint/2010/main" val="19177087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lowchart: Manual Operation 3"/>
          <p:cNvSpPr/>
          <p:nvPr userDrawn="1"/>
        </p:nvSpPr>
        <p:spPr>
          <a:xfrm>
            <a:off x="8878888" y="1143000"/>
            <a:ext cx="92075" cy="5181600"/>
          </a:xfrm>
          <a:prstGeom prst="flowChartManualOperation">
            <a:avLst/>
          </a:prstGeom>
          <a:solidFill>
            <a:schemeClr val="tx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5" name="Flowchart: Manual Operation 4"/>
          <p:cNvSpPr/>
          <p:nvPr userDrawn="1"/>
        </p:nvSpPr>
        <p:spPr>
          <a:xfrm>
            <a:off x="173038" y="1143000"/>
            <a:ext cx="92075" cy="5181600"/>
          </a:xfrm>
          <a:prstGeom prst="flowChartManualOperation">
            <a:avLst/>
          </a:prstGeom>
          <a:solidFill>
            <a:schemeClr val="tx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6" name="Rectangle 5"/>
          <p:cNvSpPr/>
          <p:nvPr userDrawn="1"/>
        </p:nvSpPr>
        <p:spPr>
          <a:xfrm>
            <a:off x="0" y="6519863"/>
            <a:ext cx="9144000" cy="338137"/>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7" name="TextBox 6"/>
          <p:cNvSpPr txBox="1">
            <a:spLocks noChangeArrowheads="1"/>
          </p:cNvSpPr>
          <p:nvPr userDrawn="1"/>
        </p:nvSpPr>
        <p:spPr bwMode="auto">
          <a:xfrm>
            <a:off x="0" y="6519863"/>
            <a:ext cx="914400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itchFamily="34" charset="0"/>
              </a:defRPr>
            </a:lvl1pPr>
            <a:lvl2pPr marL="742950" indent="-285750" eaLnBrk="0" hangingPunct="0">
              <a:defRPr>
                <a:solidFill>
                  <a:schemeClr val="tx1"/>
                </a:solidFill>
                <a:latin typeface="Calibri" pitchFamily="34" charset="0"/>
              </a:defRPr>
            </a:lvl2pPr>
            <a:lvl3pPr marL="1143000" indent="-228600" eaLnBrk="0" hangingPunct="0">
              <a:defRPr>
                <a:solidFill>
                  <a:schemeClr val="tx1"/>
                </a:solidFill>
                <a:latin typeface="Calibri" pitchFamily="34" charset="0"/>
              </a:defRPr>
            </a:lvl3pPr>
            <a:lvl4pPr marL="1600200" indent="-228600" eaLnBrk="0" hangingPunct="0">
              <a:defRPr>
                <a:solidFill>
                  <a:schemeClr val="tx1"/>
                </a:solidFill>
                <a:latin typeface="Calibri" pitchFamily="34" charset="0"/>
              </a:defRPr>
            </a:lvl4pPr>
            <a:lvl5pPr marL="2057400" indent="-228600" eaLnBrk="0" hangingPunct="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pPr algn="ctr" eaLnBrk="1" hangingPunct="1">
              <a:defRPr/>
            </a:pPr>
            <a:r>
              <a:rPr lang="en-US" sz="1600" b="1" dirty="0">
                <a:solidFill>
                  <a:srgbClr val="E46C0A"/>
                </a:solidFill>
              </a:rPr>
              <a:t>C  U  S  T  O  M  E  R    D  R  I  V  E  N.     B  U  S  I  N  E  S  S    M  I  N  D  E  D.</a:t>
            </a:r>
          </a:p>
        </p:txBody>
      </p:sp>
      <p:cxnSp>
        <p:nvCxnSpPr>
          <p:cNvPr id="8" name="Straight Connector 7"/>
          <p:cNvCxnSpPr/>
          <p:nvPr userDrawn="1"/>
        </p:nvCxnSpPr>
        <p:spPr>
          <a:xfrm>
            <a:off x="0" y="6553200"/>
            <a:ext cx="9144000" cy="0"/>
          </a:xfrm>
          <a:prstGeom prst="line">
            <a:avLst/>
          </a:prstGeom>
          <a:ln w="254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pic>
        <p:nvPicPr>
          <p:cNvPr id="9" name="Picture 14"/>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2400" y="134938"/>
            <a:ext cx="1828800" cy="70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Flowchart: Manual Operation 9"/>
          <p:cNvSpPr/>
          <p:nvPr userDrawn="1"/>
        </p:nvSpPr>
        <p:spPr>
          <a:xfrm>
            <a:off x="228600" y="1066800"/>
            <a:ext cx="92075" cy="5181600"/>
          </a:xfrm>
          <a:prstGeom prst="flowChartManualOperation">
            <a:avLst/>
          </a:prstGeom>
          <a:solidFill>
            <a:schemeClr val="accent6">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11" name="Flowchart: Manual Operation 10"/>
          <p:cNvSpPr/>
          <p:nvPr userDrawn="1"/>
        </p:nvSpPr>
        <p:spPr>
          <a:xfrm flipH="1">
            <a:off x="8823325" y="1066800"/>
            <a:ext cx="92075" cy="5181600"/>
          </a:xfrm>
          <a:prstGeom prst="flowChartManualOperation">
            <a:avLst/>
          </a:prstGeom>
          <a:solidFill>
            <a:schemeClr val="accent6">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2" name="Title 1"/>
          <p:cNvSpPr>
            <a:spLocks noGrp="1"/>
          </p:cNvSpPr>
          <p:nvPr>
            <p:ph type="ctrTitle"/>
          </p:nvPr>
        </p:nvSpPr>
        <p:spPr>
          <a:xfrm>
            <a:off x="685800" y="1295400"/>
            <a:ext cx="7772400" cy="1470025"/>
          </a:xfrm>
        </p:spPr>
        <p:txBody>
          <a:bodyPr/>
          <a:lstStyle>
            <a:lvl1pPr algn="ctr">
              <a:defRPr>
                <a:solidFill>
                  <a:srgbClr val="002060"/>
                </a:solidFill>
              </a:defRPr>
            </a:lvl1pPr>
          </a:lstStyle>
          <a:p>
            <a:r>
              <a:rPr lang="en-US" dirty="0"/>
              <a:t>Click to edit Master title style</a:t>
            </a:r>
          </a:p>
        </p:txBody>
      </p:sp>
      <p:sp>
        <p:nvSpPr>
          <p:cNvPr id="3" name="Subtitle 2"/>
          <p:cNvSpPr>
            <a:spLocks noGrp="1"/>
          </p:cNvSpPr>
          <p:nvPr>
            <p:ph type="subTitle" idx="1"/>
          </p:nvPr>
        </p:nvSpPr>
        <p:spPr>
          <a:xfrm>
            <a:off x="1371600" y="2971800"/>
            <a:ext cx="6400800" cy="1752600"/>
          </a:xfrm>
        </p:spPr>
        <p:txBody>
          <a:bodyPr/>
          <a:lstStyle>
            <a:lvl1pPr marL="0" indent="0" algn="ctr">
              <a:buNone/>
              <a:defRPr>
                <a:solidFill>
                  <a:srgbClr val="00206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Slide Number Placeholder 5"/>
          <p:cNvSpPr>
            <a:spLocks noGrp="1"/>
          </p:cNvSpPr>
          <p:nvPr>
            <p:ph type="sldNum" sz="quarter" idx="10"/>
          </p:nvPr>
        </p:nvSpPr>
        <p:spPr>
          <a:xfrm>
            <a:off x="8153400" y="6492875"/>
            <a:ext cx="838200" cy="365125"/>
          </a:xfrm>
        </p:spPr>
        <p:txBody>
          <a:bodyPr/>
          <a:lstStyle>
            <a:lvl1pPr>
              <a:defRPr/>
            </a:lvl1pPr>
          </a:lstStyle>
          <a:p>
            <a:fld id="{F22F4F67-E308-4FC2-9FD7-E89909E72C6B}" type="slidenum">
              <a:rPr lang="en-US" altLang="en-US"/>
              <a:pPr/>
              <a:t>‹#›</a:t>
            </a:fld>
            <a:endParaRPr lang="en-US" altLang="en-US" dirty="0"/>
          </a:p>
        </p:txBody>
      </p:sp>
      <p:sp>
        <p:nvSpPr>
          <p:cNvPr id="13" name="Date Placeholder 3"/>
          <p:cNvSpPr>
            <a:spLocks noGrp="1"/>
          </p:cNvSpPr>
          <p:nvPr>
            <p:ph type="dt" sz="half" idx="11"/>
          </p:nvPr>
        </p:nvSpPr>
        <p:spPr>
          <a:xfrm>
            <a:off x="0" y="6492875"/>
            <a:ext cx="1143000" cy="365125"/>
          </a:xfrm>
        </p:spPr>
        <p:txBody>
          <a:bodyPr/>
          <a:lstStyle>
            <a:lvl1pPr>
              <a:defRPr/>
            </a:lvl1pPr>
          </a:lstStyle>
          <a:p>
            <a:pPr>
              <a:defRPr/>
            </a:pPr>
            <a:fld id="{A5CDCE63-C67E-4DA1-9D73-AEC9D8C41B34}" type="datetimeFigureOut">
              <a:rPr lang="en-US"/>
              <a:pPr>
                <a:defRPr/>
              </a:pPr>
              <a:t>8/7/18</a:t>
            </a:fld>
            <a:endParaRPr lang="en-US" dirty="0"/>
          </a:p>
        </p:txBody>
      </p:sp>
    </p:spTree>
    <p:extLst>
      <p:ext uri="{BB962C8B-B14F-4D97-AF65-F5344CB8AC3E}">
        <p14:creationId xmlns:p14="http://schemas.microsoft.com/office/powerpoint/2010/main" val="2579577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4"/>
          <p:cNvSpPr>
            <a:spLocks noGrp="1"/>
          </p:cNvSpPr>
          <p:nvPr>
            <p:ph type="ftr" sz="quarter" idx="10"/>
          </p:nvPr>
        </p:nvSpPr>
        <p:spPr/>
        <p:txBody>
          <a:bodyPr/>
          <a:lstStyle>
            <a:lvl1pPr>
              <a:defRPr/>
            </a:lvl1pPr>
          </a:lstStyle>
          <a:p>
            <a:pPr>
              <a:defRPr/>
            </a:pPr>
            <a:endParaRPr lang="en-US" dirty="0"/>
          </a:p>
        </p:txBody>
      </p:sp>
      <p:sp>
        <p:nvSpPr>
          <p:cNvPr id="5" name="Date Placeholder 3"/>
          <p:cNvSpPr>
            <a:spLocks noGrp="1"/>
          </p:cNvSpPr>
          <p:nvPr>
            <p:ph type="dt" sz="half" idx="11"/>
          </p:nvPr>
        </p:nvSpPr>
        <p:spPr/>
        <p:txBody>
          <a:bodyPr/>
          <a:lstStyle>
            <a:lvl1pPr>
              <a:defRPr/>
            </a:lvl1pPr>
          </a:lstStyle>
          <a:p>
            <a:pPr>
              <a:defRPr/>
            </a:pPr>
            <a:fld id="{6CCB1E43-4E64-41AA-A3F7-F04E08624271}" type="datetimeFigureOut">
              <a:rPr lang="en-US"/>
              <a:pPr>
                <a:defRPr/>
              </a:pPr>
              <a:t>8/7/18</a:t>
            </a:fld>
            <a:endParaRPr lang="en-US" dirty="0"/>
          </a:p>
        </p:txBody>
      </p:sp>
      <p:sp>
        <p:nvSpPr>
          <p:cNvPr id="6" name="Slide Number Placeholder 5"/>
          <p:cNvSpPr>
            <a:spLocks noGrp="1"/>
          </p:cNvSpPr>
          <p:nvPr>
            <p:ph type="sldNum" sz="quarter" idx="12"/>
          </p:nvPr>
        </p:nvSpPr>
        <p:spPr/>
        <p:txBody>
          <a:bodyPr/>
          <a:lstStyle>
            <a:lvl1pPr>
              <a:defRPr/>
            </a:lvl1pPr>
          </a:lstStyle>
          <a:p>
            <a:fld id="{0C9CD0CC-BE5D-449E-9BC1-05BE43E4A838}" type="slidenum">
              <a:rPr lang="en-US" altLang="en-US"/>
              <a:pPr/>
              <a:t>‹#›</a:t>
            </a:fld>
            <a:endParaRPr lang="en-US" altLang="en-US" dirty="0"/>
          </a:p>
        </p:txBody>
      </p:sp>
    </p:spTree>
    <p:extLst>
      <p:ext uri="{BB962C8B-B14F-4D97-AF65-F5344CB8AC3E}">
        <p14:creationId xmlns:p14="http://schemas.microsoft.com/office/powerpoint/2010/main" val="3884823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4"/>
          <p:cNvSpPr>
            <a:spLocks noGrp="1"/>
          </p:cNvSpPr>
          <p:nvPr>
            <p:ph type="ftr" sz="quarter" idx="10"/>
          </p:nvPr>
        </p:nvSpPr>
        <p:spPr/>
        <p:txBody>
          <a:bodyPr/>
          <a:lstStyle>
            <a:lvl1pPr>
              <a:defRPr/>
            </a:lvl1pPr>
          </a:lstStyle>
          <a:p>
            <a:pPr>
              <a:defRPr/>
            </a:pPr>
            <a:endParaRPr lang="en-US" dirty="0"/>
          </a:p>
        </p:txBody>
      </p:sp>
      <p:sp>
        <p:nvSpPr>
          <p:cNvPr id="5" name="Date Placeholder 3"/>
          <p:cNvSpPr>
            <a:spLocks noGrp="1"/>
          </p:cNvSpPr>
          <p:nvPr>
            <p:ph type="dt" sz="half" idx="11"/>
          </p:nvPr>
        </p:nvSpPr>
        <p:spPr/>
        <p:txBody>
          <a:bodyPr/>
          <a:lstStyle>
            <a:lvl1pPr>
              <a:defRPr/>
            </a:lvl1pPr>
          </a:lstStyle>
          <a:p>
            <a:pPr>
              <a:defRPr/>
            </a:pPr>
            <a:fld id="{593B3DF4-097D-40D0-837C-EEB3A119B9AC}" type="datetimeFigureOut">
              <a:rPr lang="en-US"/>
              <a:pPr>
                <a:defRPr/>
              </a:pPr>
              <a:t>8/7/18</a:t>
            </a:fld>
            <a:endParaRPr lang="en-US" dirty="0"/>
          </a:p>
        </p:txBody>
      </p:sp>
      <p:sp>
        <p:nvSpPr>
          <p:cNvPr id="6" name="Slide Number Placeholder 5"/>
          <p:cNvSpPr>
            <a:spLocks noGrp="1"/>
          </p:cNvSpPr>
          <p:nvPr>
            <p:ph type="sldNum" sz="quarter" idx="12"/>
          </p:nvPr>
        </p:nvSpPr>
        <p:spPr/>
        <p:txBody>
          <a:bodyPr/>
          <a:lstStyle>
            <a:lvl1pPr>
              <a:defRPr/>
            </a:lvl1pPr>
          </a:lstStyle>
          <a:p>
            <a:fld id="{695AA0D8-20DE-4556-8731-90AC3AFA00C0}" type="slidenum">
              <a:rPr lang="en-US" altLang="en-US"/>
              <a:pPr/>
              <a:t>‹#›</a:t>
            </a:fld>
            <a:endParaRPr lang="en-US" altLang="en-US" dirty="0"/>
          </a:p>
        </p:txBody>
      </p:sp>
    </p:spTree>
    <p:extLst>
      <p:ext uri="{BB962C8B-B14F-4D97-AF65-F5344CB8AC3E}">
        <p14:creationId xmlns:p14="http://schemas.microsoft.com/office/powerpoint/2010/main" val="23160215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B423875B-8311-4B56-AE68-96EDCBCFCFE7}" type="datetimeFigureOut">
              <a:rPr lang="en-US"/>
              <a:pPr>
                <a:defRPr/>
              </a:pPr>
              <a:t>8/7/18</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fld id="{F3D03DE4-899B-4173-8185-9C3BAAAB7BEE}" type="slidenum">
              <a:rPr lang="en-US" altLang="en-US"/>
              <a:pPr/>
              <a:t>‹#›</a:t>
            </a:fld>
            <a:endParaRPr lang="en-US" altLang="en-US" dirty="0"/>
          </a:p>
        </p:txBody>
      </p:sp>
    </p:spTree>
    <p:extLst>
      <p:ext uri="{BB962C8B-B14F-4D97-AF65-F5344CB8AC3E}">
        <p14:creationId xmlns:p14="http://schemas.microsoft.com/office/powerpoint/2010/main" val="7614874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1F91E56-A5A5-49AD-BF99-7AA4B7878FC3}" type="datetimeFigureOut">
              <a:rPr lang="en-US"/>
              <a:pPr>
                <a:defRPr/>
              </a:pPr>
              <a:t>8/7/18</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fld id="{EE6588BD-5421-4FC9-95FA-F5B4704D459E}" type="slidenum">
              <a:rPr lang="en-US" altLang="en-US"/>
              <a:pPr/>
              <a:t>‹#›</a:t>
            </a:fld>
            <a:endParaRPr lang="en-US" altLang="en-US" dirty="0"/>
          </a:p>
        </p:txBody>
      </p:sp>
    </p:spTree>
    <p:extLst>
      <p:ext uri="{BB962C8B-B14F-4D97-AF65-F5344CB8AC3E}">
        <p14:creationId xmlns:p14="http://schemas.microsoft.com/office/powerpoint/2010/main" val="18980660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55AFAD65-4924-46D0-AD95-37D6EAADB4F5}" type="datetimeFigureOut">
              <a:rPr lang="en-US"/>
              <a:pPr>
                <a:defRPr/>
              </a:pPr>
              <a:t>8/7/18</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fld id="{813635D9-0C4C-43B1-B40E-53BE1517D0D4}" type="slidenum">
              <a:rPr lang="en-US" altLang="en-US"/>
              <a:pPr/>
              <a:t>‹#›</a:t>
            </a:fld>
            <a:endParaRPr lang="en-US" altLang="en-US" dirty="0"/>
          </a:p>
        </p:txBody>
      </p:sp>
    </p:spTree>
    <p:extLst>
      <p:ext uri="{BB962C8B-B14F-4D97-AF65-F5344CB8AC3E}">
        <p14:creationId xmlns:p14="http://schemas.microsoft.com/office/powerpoint/2010/main" val="20214872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F5DC9D1E-BE00-46C9-BDF7-CC93CCF344EF}" type="datetimeFigureOut">
              <a:rPr lang="en-US"/>
              <a:pPr>
                <a:defRPr/>
              </a:pPr>
              <a:t>8/7/18</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fld id="{450CD0A6-157B-4603-AF0F-90EEB0B8DC9B}" type="slidenum">
              <a:rPr lang="en-US" altLang="en-US"/>
              <a:pPr/>
              <a:t>‹#›</a:t>
            </a:fld>
            <a:endParaRPr lang="en-US" altLang="en-US" dirty="0"/>
          </a:p>
        </p:txBody>
      </p:sp>
    </p:spTree>
    <p:extLst>
      <p:ext uri="{BB962C8B-B14F-4D97-AF65-F5344CB8AC3E}">
        <p14:creationId xmlns:p14="http://schemas.microsoft.com/office/powerpoint/2010/main" val="29639722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F656C1EC-A6CA-4BED-A176-920CD8BF0F1B}" type="datetimeFigureOut">
              <a:rPr lang="en-US"/>
              <a:pPr>
                <a:defRPr/>
              </a:pPr>
              <a:t>8/7/18</a:t>
            </a:fld>
            <a:endParaRPr 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fld id="{9A7A78FF-838D-43D1-826A-3C69A44B5044}" type="slidenum">
              <a:rPr lang="en-US" altLang="en-US"/>
              <a:pPr/>
              <a:t>‹#›</a:t>
            </a:fld>
            <a:endParaRPr lang="en-US" altLang="en-US" dirty="0"/>
          </a:p>
        </p:txBody>
      </p:sp>
    </p:spTree>
    <p:extLst>
      <p:ext uri="{BB962C8B-B14F-4D97-AF65-F5344CB8AC3E}">
        <p14:creationId xmlns:p14="http://schemas.microsoft.com/office/powerpoint/2010/main" val="37283059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16C126C1-8CCF-4212-B49D-18A69E736810}" type="datetimeFigureOut">
              <a:rPr lang="en-US"/>
              <a:pPr>
                <a:defRPr/>
              </a:pPr>
              <a:t>8/7/18</a:t>
            </a:fld>
            <a:endParaRPr 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fld id="{CE799F94-59F2-4189-A72A-71E64E61DB0B}" type="slidenum">
              <a:rPr lang="en-US" altLang="en-US"/>
              <a:pPr/>
              <a:t>‹#›</a:t>
            </a:fld>
            <a:endParaRPr lang="en-US" altLang="en-US" dirty="0"/>
          </a:p>
        </p:txBody>
      </p:sp>
    </p:spTree>
    <p:extLst>
      <p:ext uri="{BB962C8B-B14F-4D97-AF65-F5344CB8AC3E}">
        <p14:creationId xmlns:p14="http://schemas.microsoft.com/office/powerpoint/2010/main" val="2529323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740B93DA-DED6-4F71-B861-099BCB11E28E}" type="datetimeFigureOut">
              <a:rPr lang="en-US"/>
              <a:pPr>
                <a:defRPr/>
              </a:pPr>
              <a:t>8/7/18</a:t>
            </a:fld>
            <a:endParaRPr 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fld id="{DFA6A713-F877-4FBB-8315-1A17512D4C6F}" type="slidenum">
              <a:rPr lang="en-US" altLang="en-US"/>
              <a:pPr/>
              <a:t>‹#›</a:t>
            </a:fld>
            <a:endParaRPr lang="en-US" altLang="en-US" dirty="0"/>
          </a:p>
        </p:txBody>
      </p:sp>
    </p:spTree>
    <p:extLst>
      <p:ext uri="{BB962C8B-B14F-4D97-AF65-F5344CB8AC3E}">
        <p14:creationId xmlns:p14="http://schemas.microsoft.com/office/powerpoint/2010/main" val="13803218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2EAD356-B65E-41AC-AB33-83494FA5A638}" type="datetimeFigureOut">
              <a:rPr lang="en-US"/>
              <a:pPr>
                <a:defRPr/>
              </a:pPr>
              <a:t>8/7/18</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fld id="{A2702860-D696-4AB3-B36F-CCA584037747}" type="slidenum">
              <a:rPr lang="en-US" altLang="en-US"/>
              <a:pPr/>
              <a:t>‹#›</a:t>
            </a:fld>
            <a:endParaRPr lang="en-US" altLang="en-US" dirty="0"/>
          </a:p>
        </p:txBody>
      </p:sp>
    </p:spTree>
    <p:extLst>
      <p:ext uri="{BB962C8B-B14F-4D97-AF65-F5344CB8AC3E}">
        <p14:creationId xmlns:p14="http://schemas.microsoft.com/office/powerpoint/2010/main" val="7888968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95401"/>
            <a:ext cx="8229600" cy="4648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itle Placeholder 1"/>
          <p:cNvSpPr>
            <a:spLocks noGrp="1"/>
          </p:cNvSpPr>
          <p:nvPr>
            <p:ph type="title"/>
          </p:nvPr>
        </p:nvSpPr>
        <p:spPr>
          <a:xfrm>
            <a:off x="457200" y="152400"/>
            <a:ext cx="8382000" cy="715962"/>
          </a:xfrm>
          <a:prstGeom prst="rect">
            <a:avLst/>
          </a:prstGeom>
        </p:spPr>
        <p:txBody>
          <a:bodyPr rtlCol="0">
            <a:normAutofit/>
          </a:bodyPr>
          <a:lstStyle>
            <a:lvl1pPr>
              <a:defRPr>
                <a:solidFill>
                  <a:srgbClr val="002060"/>
                </a:solidFill>
              </a:defRPr>
            </a:lvl1pPr>
          </a:lstStyle>
          <a:p>
            <a:r>
              <a:rPr lang="en-US" dirty="0"/>
              <a:t>Click to edit Master title style</a:t>
            </a:r>
          </a:p>
        </p:txBody>
      </p:sp>
      <p:sp>
        <p:nvSpPr>
          <p:cNvPr id="4" name="Footer Placeholder 4"/>
          <p:cNvSpPr>
            <a:spLocks noGrp="1"/>
          </p:cNvSpPr>
          <p:nvPr>
            <p:ph type="ftr" sz="quarter" idx="10"/>
          </p:nvPr>
        </p:nvSpPr>
        <p:spPr>
          <a:xfrm>
            <a:off x="457200" y="6096000"/>
            <a:ext cx="2895600" cy="365125"/>
          </a:xfrm>
        </p:spPr>
        <p:txBody>
          <a:bodyPr/>
          <a:lstStyle>
            <a:lvl1pPr>
              <a:defRPr/>
            </a:lvl1pPr>
          </a:lstStyle>
          <a:p>
            <a:pPr>
              <a:defRPr/>
            </a:pPr>
            <a:endParaRPr lang="en-US" dirty="0"/>
          </a:p>
        </p:txBody>
      </p:sp>
      <p:sp>
        <p:nvSpPr>
          <p:cNvPr id="5" name="Date Placeholder 3"/>
          <p:cNvSpPr>
            <a:spLocks noGrp="1"/>
          </p:cNvSpPr>
          <p:nvPr>
            <p:ph type="dt" sz="half" idx="11"/>
          </p:nvPr>
        </p:nvSpPr>
        <p:spPr/>
        <p:txBody>
          <a:bodyPr/>
          <a:lstStyle>
            <a:lvl1pPr>
              <a:defRPr/>
            </a:lvl1pPr>
          </a:lstStyle>
          <a:p>
            <a:pPr>
              <a:defRPr/>
            </a:pPr>
            <a:fld id="{C7E12923-3448-4B69-A558-9C0EFEE8586F}" type="datetimeFigureOut">
              <a:rPr lang="en-US"/>
              <a:pPr>
                <a:defRPr/>
              </a:pPr>
              <a:t>8/7/18</a:t>
            </a:fld>
            <a:endParaRPr lang="en-US" dirty="0"/>
          </a:p>
        </p:txBody>
      </p:sp>
      <p:sp>
        <p:nvSpPr>
          <p:cNvPr id="6" name="Slide Number Placeholder 5"/>
          <p:cNvSpPr>
            <a:spLocks noGrp="1"/>
          </p:cNvSpPr>
          <p:nvPr>
            <p:ph type="sldNum" sz="quarter" idx="12"/>
          </p:nvPr>
        </p:nvSpPr>
        <p:spPr/>
        <p:txBody>
          <a:bodyPr/>
          <a:lstStyle>
            <a:lvl1pPr>
              <a:defRPr/>
            </a:lvl1pPr>
          </a:lstStyle>
          <a:p>
            <a:fld id="{D0BA3B2A-17D7-4576-8DD8-34F77E54584B}" type="slidenum">
              <a:rPr lang="en-US" altLang="en-US"/>
              <a:pPr/>
              <a:t>‹#›</a:t>
            </a:fld>
            <a:endParaRPr lang="en-US" altLang="en-US" dirty="0"/>
          </a:p>
        </p:txBody>
      </p:sp>
    </p:spTree>
    <p:extLst>
      <p:ext uri="{BB962C8B-B14F-4D97-AF65-F5344CB8AC3E}">
        <p14:creationId xmlns:p14="http://schemas.microsoft.com/office/powerpoint/2010/main" val="324518848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26AE7B2D-E8F2-481E-9DB6-2CAE572B1E58}" type="datetimeFigureOut">
              <a:rPr lang="en-US"/>
              <a:pPr>
                <a:defRPr/>
              </a:pPr>
              <a:t>8/7/18</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fld id="{8259D41D-3563-47C2-B7BF-63E1B070F8DE}" type="slidenum">
              <a:rPr lang="en-US" altLang="en-US"/>
              <a:pPr/>
              <a:t>‹#›</a:t>
            </a:fld>
            <a:endParaRPr lang="en-US" altLang="en-US" dirty="0"/>
          </a:p>
        </p:txBody>
      </p:sp>
    </p:spTree>
    <p:extLst>
      <p:ext uri="{BB962C8B-B14F-4D97-AF65-F5344CB8AC3E}">
        <p14:creationId xmlns:p14="http://schemas.microsoft.com/office/powerpoint/2010/main" val="7648205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50EBF39A-F63D-4740-940E-9232F071CA22}" type="datetimeFigureOut">
              <a:rPr lang="en-US"/>
              <a:pPr>
                <a:defRPr/>
              </a:pPr>
              <a:t>8/7/18</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fld id="{5DB4DD45-C352-49FC-9953-188A225817F6}" type="slidenum">
              <a:rPr lang="en-US" altLang="en-US"/>
              <a:pPr/>
              <a:t>‹#›</a:t>
            </a:fld>
            <a:endParaRPr lang="en-US" altLang="en-US" dirty="0"/>
          </a:p>
        </p:txBody>
      </p:sp>
    </p:spTree>
    <p:extLst>
      <p:ext uri="{BB962C8B-B14F-4D97-AF65-F5344CB8AC3E}">
        <p14:creationId xmlns:p14="http://schemas.microsoft.com/office/powerpoint/2010/main" val="123175353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1E627CF1-B64D-4D59-B52F-0E39C6951B81}" type="datetimeFigureOut">
              <a:rPr lang="en-US"/>
              <a:pPr>
                <a:defRPr/>
              </a:pPr>
              <a:t>8/7/18</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fld id="{B29DE897-0FC0-4873-B0A9-CA3A3BA0B093}" type="slidenum">
              <a:rPr lang="en-US" altLang="en-US"/>
              <a:pPr/>
              <a:t>‹#›</a:t>
            </a:fld>
            <a:endParaRPr lang="en-US" altLang="en-US" dirty="0"/>
          </a:p>
        </p:txBody>
      </p:sp>
    </p:spTree>
    <p:extLst>
      <p:ext uri="{BB962C8B-B14F-4D97-AF65-F5344CB8AC3E}">
        <p14:creationId xmlns:p14="http://schemas.microsoft.com/office/powerpoint/2010/main" val="29118320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Footer Placeholder 4"/>
          <p:cNvSpPr>
            <a:spLocks noGrp="1"/>
          </p:cNvSpPr>
          <p:nvPr>
            <p:ph type="ftr" sz="quarter" idx="10"/>
          </p:nvPr>
        </p:nvSpPr>
        <p:spPr/>
        <p:txBody>
          <a:bodyPr/>
          <a:lstStyle>
            <a:lvl1pPr>
              <a:defRPr/>
            </a:lvl1pPr>
          </a:lstStyle>
          <a:p>
            <a:pPr>
              <a:defRPr/>
            </a:pPr>
            <a:endParaRPr lang="en-US" dirty="0"/>
          </a:p>
        </p:txBody>
      </p:sp>
      <p:sp>
        <p:nvSpPr>
          <p:cNvPr id="5" name="Date Placeholder 3"/>
          <p:cNvSpPr>
            <a:spLocks noGrp="1"/>
          </p:cNvSpPr>
          <p:nvPr>
            <p:ph type="dt" sz="half" idx="11"/>
          </p:nvPr>
        </p:nvSpPr>
        <p:spPr/>
        <p:txBody>
          <a:bodyPr/>
          <a:lstStyle>
            <a:lvl1pPr>
              <a:defRPr/>
            </a:lvl1pPr>
          </a:lstStyle>
          <a:p>
            <a:pPr>
              <a:defRPr/>
            </a:pPr>
            <a:fld id="{642BA530-77D3-4DA0-A368-4BA30DD67BAD}" type="datetimeFigureOut">
              <a:rPr lang="en-US"/>
              <a:pPr>
                <a:defRPr/>
              </a:pPr>
              <a:t>8/7/18</a:t>
            </a:fld>
            <a:endParaRPr lang="en-US" dirty="0"/>
          </a:p>
        </p:txBody>
      </p:sp>
      <p:sp>
        <p:nvSpPr>
          <p:cNvPr id="6" name="Slide Number Placeholder 5"/>
          <p:cNvSpPr>
            <a:spLocks noGrp="1"/>
          </p:cNvSpPr>
          <p:nvPr>
            <p:ph type="sldNum" sz="quarter" idx="12"/>
          </p:nvPr>
        </p:nvSpPr>
        <p:spPr/>
        <p:txBody>
          <a:bodyPr/>
          <a:lstStyle>
            <a:lvl1pPr>
              <a:defRPr/>
            </a:lvl1pPr>
          </a:lstStyle>
          <a:p>
            <a:fld id="{F76E3251-3CF5-4E2C-A871-D292253EFFD0}" type="slidenum">
              <a:rPr lang="en-US" altLang="en-US"/>
              <a:pPr/>
              <a:t>‹#›</a:t>
            </a:fld>
            <a:endParaRPr lang="en-US" altLang="en-US" dirty="0"/>
          </a:p>
        </p:txBody>
      </p:sp>
    </p:spTree>
    <p:extLst>
      <p:ext uri="{BB962C8B-B14F-4D97-AF65-F5344CB8AC3E}">
        <p14:creationId xmlns:p14="http://schemas.microsoft.com/office/powerpoint/2010/main" val="3427795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lvl1pPr>
              <a:defRPr/>
            </a:lvl1pPr>
          </a:lstStyle>
          <a:p>
            <a:pPr>
              <a:defRPr/>
            </a:pPr>
            <a:endParaRPr lang="en-US" dirty="0"/>
          </a:p>
        </p:txBody>
      </p:sp>
      <p:sp>
        <p:nvSpPr>
          <p:cNvPr id="6" name="Date Placeholder 3"/>
          <p:cNvSpPr>
            <a:spLocks noGrp="1"/>
          </p:cNvSpPr>
          <p:nvPr>
            <p:ph type="dt" sz="half" idx="11"/>
          </p:nvPr>
        </p:nvSpPr>
        <p:spPr/>
        <p:txBody>
          <a:bodyPr/>
          <a:lstStyle>
            <a:lvl1pPr>
              <a:defRPr/>
            </a:lvl1pPr>
          </a:lstStyle>
          <a:p>
            <a:pPr>
              <a:defRPr/>
            </a:pPr>
            <a:fld id="{4242CD07-EF11-48C2-A965-33F8E687FD56}" type="datetimeFigureOut">
              <a:rPr lang="en-US"/>
              <a:pPr>
                <a:defRPr/>
              </a:pPr>
              <a:t>8/7/18</a:t>
            </a:fld>
            <a:endParaRPr lang="en-US" dirty="0"/>
          </a:p>
        </p:txBody>
      </p:sp>
      <p:sp>
        <p:nvSpPr>
          <p:cNvPr id="7" name="Slide Number Placeholder 5"/>
          <p:cNvSpPr>
            <a:spLocks noGrp="1"/>
          </p:cNvSpPr>
          <p:nvPr>
            <p:ph type="sldNum" sz="quarter" idx="12"/>
          </p:nvPr>
        </p:nvSpPr>
        <p:spPr/>
        <p:txBody>
          <a:bodyPr/>
          <a:lstStyle>
            <a:lvl1pPr>
              <a:defRPr/>
            </a:lvl1pPr>
          </a:lstStyle>
          <a:p>
            <a:fld id="{5D3B6CAB-0E45-477A-8819-D4DBF1800290}" type="slidenum">
              <a:rPr lang="en-US" altLang="en-US"/>
              <a:pPr/>
              <a:t>‹#›</a:t>
            </a:fld>
            <a:endParaRPr lang="en-US" altLang="en-US" dirty="0"/>
          </a:p>
        </p:txBody>
      </p:sp>
    </p:spTree>
    <p:extLst>
      <p:ext uri="{BB962C8B-B14F-4D97-AF65-F5344CB8AC3E}">
        <p14:creationId xmlns:p14="http://schemas.microsoft.com/office/powerpoint/2010/main" val="1693192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4"/>
          <p:cNvSpPr>
            <a:spLocks noGrp="1"/>
          </p:cNvSpPr>
          <p:nvPr>
            <p:ph type="ftr" sz="quarter" idx="10"/>
          </p:nvPr>
        </p:nvSpPr>
        <p:spPr/>
        <p:txBody>
          <a:bodyPr/>
          <a:lstStyle>
            <a:lvl1pPr>
              <a:defRPr/>
            </a:lvl1pPr>
          </a:lstStyle>
          <a:p>
            <a:pPr>
              <a:defRPr/>
            </a:pPr>
            <a:endParaRPr lang="en-US" dirty="0"/>
          </a:p>
        </p:txBody>
      </p:sp>
      <p:sp>
        <p:nvSpPr>
          <p:cNvPr id="8" name="Date Placeholder 3"/>
          <p:cNvSpPr>
            <a:spLocks noGrp="1"/>
          </p:cNvSpPr>
          <p:nvPr>
            <p:ph type="dt" sz="half" idx="11"/>
          </p:nvPr>
        </p:nvSpPr>
        <p:spPr/>
        <p:txBody>
          <a:bodyPr/>
          <a:lstStyle>
            <a:lvl1pPr>
              <a:defRPr/>
            </a:lvl1pPr>
          </a:lstStyle>
          <a:p>
            <a:pPr>
              <a:defRPr/>
            </a:pPr>
            <a:fld id="{301BA0BE-C4C5-4DC1-8A05-417B7A544C0B}" type="datetimeFigureOut">
              <a:rPr lang="en-US"/>
              <a:pPr>
                <a:defRPr/>
              </a:pPr>
              <a:t>8/7/18</a:t>
            </a:fld>
            <a:endParaRPr lang="en-US" dirty="0"/>
          </a:p>
        </p:txBody>
      </p:sp>
      <p:sp>
        <p:nvSpPr>
          <p:cNvPr id="9" name="Slide Number Placeholder 5"/>
          <p:cNvSpPr>
            <a:spLocks noGrp="1"/>
          </p:cNvSpPr>
          <p:nvPr>
            <p:ph type="sldNum" sz="quarter" idx="12"/>
          </p:nvPr>
        </p:nvSpPr>
        <p:spPr/>
        <p:txBody>
          <a:bodyPr/>
          <a:lstStyle>
            <a:lvl1pPr>
              <a:defRPr/>
            </a:lvl1pPr>
          </a:lstStyle>
          <a:p>
            <a:fld id="{1E61779D-0A00-436E-8537-C2E36EF3E41E}" type="slidenum">
              <a:rPr lang="en-US" altLang="en-US"/>
              <a:pPr/>
              <a:t>‹#›</a:t>
            </a:fld>
            <a:endParaRPr lang="en-US" altLang="en-US" dirty="0"/>
          </a:p>
        </p:txBody>
      </p:sp>
    </p:spTree>
    <p:extLst>
      <p:ext uri="{BB962C8B-B14F-4D97-AF65-F5344CB8AC3E}">
        <p14:creationId xmlns:p14="http://schemas.microsoft.com/office/powerpoint/2010/main" val="1171800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4"/>
          <p:cNvSpPr>
            <a:spLocks noGrp="1"/>
          </p:cNvSpPr>
          <p:nvPr>
            <p:ph type="ftr" sz="quarter" idx="10"/>
          </p:nvPr>
        </p:nvSpPr>
        <p:spPr/>
        <p:txBody>
          <a:bodyPr/>
          <a:lstStyle>
            <a:lvl1pPr>
              <a:defRPr/>
            </a:lvl1pPr>
          </a:lstStyle>
          <a:p>
            <a:pPr>
              <a:defRPr/>
            </a:pPr>
            <a:endParaRPr lang="en-US" dirty="0"/>
          </a:p>
        </p:txBody>
      </p:sp>
      <p:sp>
        <p:nvSpPr>
          <p:cNvPr id="4" name="Date Placeholder 3"/>
          <p:cNvSpPr>
            <a:spLocks noGrp="1"/>
          </p:cNvSpPr>
          <p:nvPr>
            <p:ph type="dt" sz="half" idx="11"/>
          </p:nvPr>
        </p:nvSpPr>
        <p:spPr/>
        <p:txBody>
          <a:bodyPr/>
          <a:lstStyle>
            <a:lvl1pPr>
              <a:defRPr/>
            </a:lvl1pPr>
          </a:lstStyle>
          <a:p>
            <a:pPr>
              <a:defRPr/>
            </a:pPr>
            <a:fld id="{7340891C-CC66-4EB1-821D-8E4A0DDC6604}" type="datetimeFigureOut">
              <a:rPr lang="en-US"/>
              <a:pPr>
                <a:defRPr/>
              </a:pPr>
              <a:t>8/7/18</a:t>
            </a:fld>
            <a:endParaRPr lang="en-US" dirty="0"/>
          </a:p>
        </p:txBody>
      </p:sp>
      <p:sp>
        <p:nvSpPr>
          <p:cNvPr id="5" name="Slide Number Placeholder 5"/>
          <p:cNvSpPr>
            <a:spLocks noGrp="1"/>
          </p:cNvSpPr>
          <p:nvPr>
            <p:ph type="sldNum" sz="quarter" idx="12"/>
          </p:nvPr>
        </p:nvSpPr>
        <p:spPr/>
        <p:txBody>
          <a:bodyPr/>
          <a:lstStyle>
            <a:lvl1pPr>
              <a:defRPr/>
            </a:lvl1pPr>
          </a:lstStyle>
          <a:p>
            <a:fld id="{F8857647-8C7A-4F46-B7C2-926F4592FA46}" type="slidenum">
              <a:rPr lang="en-US" altLang="en-US"/>
              <a:pPr/>
              <a:t>‹#›</a:t>
            </a:fld>
            <a:endParaRPr lang="en-US" altLang="en-US" dirty="0"/>
          </a:p>
        </p:txBody>
      </p:sp>
    </p:spTree>
    <p:extLst>
      <p:ext uri="{BB962C8B-B14F-4D97-AF65-F5344CB8AC3E}">
        <p14:creationId xmlns:p14="http://schemas.microsoft.com/office/powerpoint/2010/main" val="3341337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p:cNvSpPr>
            <a:spLocks noGrp="1"/>
          </p:cNvSpPr>
          <p:nvPr>
            <p:ph type="ftr" sz="quarter" idx="10"/>
          </p:nvPr>
        </p:nvSpPr>
        <p:spPr/>
        <p:txBody>
          <a:bodyPr/>
          <a:lstStyle>
            <a:lvl1pPr>
              <a:defRPr/>
            </a:lvl1pPr>
          </a:lstStyle>
          <a:p>
            <a:pPr>
              <a:defRPr/>
            </a:pPr>
            <a:endParaRPr lang="en-US" dirty="0"/>
          </a:p>
        </p:txBody>
      </p:sp>
      <p:sp>
        <p:nvSpPr>
          <p:cNvPr id="3" name="Date Placeholder 3"/>
          <p:cNvSpPr>
            <a:spLocks noGrp="1"/>
          </p:cNvSpPr>
          <p:nvPr>
            <p:ph type="dt" sz="half" idx="11"/>
          </p:nvPr>
        </p:nvSpPr>
        <p:spPr/>
        <p:txBody>
          <a:bodyPr/>
          <a:lstStyle>
            <a:lvl1pPr>
              <a:defRPr/>
            </a:lvl1pPr>
          </a:lstStyle>
          <a:p>
            <a:pPr>
              <a:defRPr/>
            </a:pPr>
            <a:fld id="{82249B8F-CB62-48EA-B772-641B9620D757}" type="datetimeFigureOut">
              <a:rPr lang="en-US"/>
              <a:pPr>
                <a:defRPr/>
              </a:pPr>
              <a:t>8/7/18</a:t>
            </a:fld>
            <a:endParaRPr lang="en-US" dirty="0"/>
          </a:p>
        </p:txBody>
      </p:sp>
      <p:sp>
        <p:nvSpPr>
          <p:cNvPr id="4" name="Slide Number Placeholder 5"/>
          <p:cNvSpPr>
            <a:spLocks noGrp="1"/>
          </p:cNvSpPr>
          <p:nvPr>
            <p:ph type="sldNum" sz="quarter" idx="12"/>
          </p:nvPr>
        </p:nvSpPr>
        <p:spPr/>
        <p:txBody>
          <a:bodyPr/>
          <a:lstStyle>
            <a:lvl1pPr>
              <a:defRPr/>
            </a:lvl1pPr>
          </a:lstStyle>
          <a:p>
            <a:fld id="{CD10AB29-6E85-4328-9F55-4C721A9226A4}" type="slidenum">
              <a:rPr lang="en-US" altLang="en-US"/>
              <a:pPr/>
              <a:t>‹#›</a:t>
            </a:fld>
            <a:endParaRPr lang="en-US" altLang="en-US" dirty="0"/>
          </a:p>
        </p:txBody>
      </p:sp>
    </p:spTree>
    <p:extLst>
      <p:ext uri="{BB962C8B-B14F-4D97-AF65-F5344CB8AC3E}">
        <p14:creationId xmlns:p14="http://schemas.microsoft.com/office/powerpoint/2010/main" val="41698225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pPr>
              <a:defRPr/>
            </a:pPr>
            <a:endParaRPr lang="en-US" dirty="0"/>
          </a:p>
        </p:txBody>
      </p:sp>
      <p:sp>
        <p:nvSpPr>
          <p:cNvPr id="6" name="Date Placeholder 3"/>
          <p:cNvSpPr>
            <a:spLocks noGrp="1"/>
          </p:cNvSpPr>
          <p:nvPr>
            <p:ph type="dt" sz="half" idx="11"/>
          </p:nvPr>
        </p:nvSpPr>
        <p:spPr/>
        <p:txBody>
          <a:bodyPr/>
          <a:lstStyle>
            <a:lvl1pPr>
              <a:defRPr/>
            </a:lvl1pPr>
          </a:lstStyle>
          <a:p>
            <a:pPr>
              <a:defRPr/>
            </a:pPr>
            <a:fld id="{AF3B8055-A69C-4807-9A23-78F5F4786747}" type="datetimeFigureOut">
              <a:rPr lang="en-US"/>
              <a:pPr>
                <a:defRPr/>
              </a:pPr>
              <a:t>8/7/18</a:t>
            </a:fld>
            <a:endParaRPr lang="en-US" dirty="0"/>
          </a:p>
        </p:txBody>
      </p:sp>
      <p:sp>
        <p:nvSpPr>
          <p:cNvPr id="7" name="Slide Number Placeholder 5"/>
          <p:cNvSpPr>
            <a:spLocks noGrp="1"/>
          </p:cNvSpPr>
          <p:nvPr>
            <p:ph type="sldNum" sz="quarter" idx="12"/>
          </p:nvPr>
        </p:nvSpPr>
        <p:spPr/>
        <p:txBody>
          <a:bodyPr/>
          <a:lstStyle>
            <a:lvl1pPr>
              <a:defRPr/>
            </a:lvl1pPr>
          </a:lstStyle>
          <a:p>
            <a:fld id="{F9E9CC98-3C6A-43E2-B07A-0F8841E3BA3A}" type="slidenum">
              <a:rPr lang="en-US" altLang="en-US"/>
              <a:pPr/>
              <a:t>‹#›</a:t>
            </a:fld>
            <a:endParaRPr lang="en-US" altLang="en-US" dirty="0"/>
          </a:p>
        </p:txBody>
      </p:sp>
    </p:spTree>
    <p:extLst>
      <p:ext uri="{BB962C8B-B14F-4D97-AF65-F5344CB8AC3E}">
        <p14:creationId xmlns:p14="http://schemas.microsoft.com/office/powerpoint/2010/main" val="2646490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pPr>
              <a:defRPr/>
            </a:pPr>
            <a:endParaRPr lang="en-US" dirty="0"/>
          </a:p>
        </p:txBody>
      </p:sp>
      <p:sp>
        <p:nvSpPr>
          <p:cNvPr id="6" name="Date Placeholder 3"/>
          <p:cNvSpPr>
            <a:spLocks noGrp="1"/>
          </p:cNvSpPr>
          <p:nvPr>
            <p:ph type="dt" sz="half" idx="11"/>
          </p:nvPr>
        </p:nvSpPr>
        <p:spPr/>
        <p:txBody>
          <a:bodyPr/>
          <a:lstStyle>
            <a:lvl1pPr>
              <a:defRPr/>
            </a:lvl1pPr>
          </a:lstStyle>
          <a:p>
            <a:pPr>
              <a:defRPr/>
            </a:pPr>
            <a:fld id="{1F6812EB-7B87-4566-87B7-2D7FF31650B8}" type="datetimeFigureOut">
              <a:rPr lang="en-US"/>
              <a:pPr>
                <a:defRPr/>
              </a:pPr>
              <a:t>8/7/18</a:t>
            </a:fld>
            <a:endParaRPr lang="en-US" dirty="0"/>
          </a:p>
        </p:txBody>
      </p:sp>
      <p:sp>
        <p:nvSpPr>
          <p:cNvPr id="7" name="Slide Number Placeholder 5"/>
          <p:cNvSpPr>
            <a:spLocks noGrp="1"/>
          </p:cNvSpPr>
          <p:nvPr>
            <p:ph type="sldNum" sz="quarter" idx="12"/>
          </p:nvPr>
        </p:nvSpPr>
        <p:spPr/>
        <p:txBody>
          <a:bodyPr/>
          <a:lstStyle>
            <a:lvl1pPr>
              <a:defRPr/>
            </a:lvl1pPr>
          </a:lstStyle>
          <a:p>
            <a:fld id="{9D5CAE45-01AA-4A5C-B9C7-ED6D4D4DE934}" type="slidenum">
              <a:rPr lang="en-US" altLang="en-US"/>
              <a:pPr/>
              <a:t>‹#›</a:t>
            </a:fld>
            <a:endParaRPr lang="en-US" altLang="en-US" dirty="0"/>
          </a:p>
        </p:txBody>
      </p:sp>
    </p:spTree>
    <p:extLst>
      <p:ext uri="{BB962C8B-B14F-4D97-AF65-F5344CB8AC3E}">
        <p14:creationId xmlns:p14="http://schemas.microsoft.com/office/powerpoint/2010/main" val="20682535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5" name="Straight Connector 14"/>
          <p:cNvCxnSpPr/>
          <p:nvPr userDrawn="1"/>
        </p:nvCxnSpPr>
        <p:spPr>
          <a:xfrm>
            <a:off x="533400" y="1014413"/>
            <a:ext cx="3200400" cy="0"/>
          </a:xfrm>
          <a:prstGeom prst="line">
            <a:avLst/>
          </a:prstGeom>
          <a:ln w="3492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pic>
        <p:nvPicPr>
          <p:cNvPr id="1027" name="Picture 12"/>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3657600" y="6002338"/>
            <a:ext cx="1828800" cy="70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 name="Title Placeholder 1"/>
          <p:cNvSpPr>
            <a:spLocks noGrp="1"/>
          </p:cNvSpPr>
          <p:nvPr>
            <p:ph type="title"/>
          </p:nvPr>
        </p:nvSpPr>
        <p:spPr bwMode="auto">
          <a:xfrm>
            <a:off x="457200" y="152400"/>
            <a:ext cx="8382000" cy="71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9" name="Text Placeholder 2"/>
          <p:cNvSpPr>
            <a:spLocks noGrp="1"/>
          </p:cNvSpPr>
          <p:nvPr>
            <p:ph type="body" idx="1"/>
          </p:nvPr>
        </p:nvSpPr>
        <p:spPr bwMode="auto">
          <a:xfrm>
            <a:off x="457200" y="1295400"/>
            <a:ext cx="8229600" cy="4830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5" name="Footer Placeholder 4"/>
          <p:cNvSpPr>
            <a:spLocks noGrp="1"/>
          </p:cNvSpPr>
          <p:nvPr>
            <p:ph type="ftr" sz="quarter" idx="3"/>
          </p:nvPr>
        </p:nvSpPr>
        <p:spPr>
          <a:xfrm>
            <a:off x="457200" y="6188075"/>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defRPr>
            </a:lvl1pPr>
          </a:lstStyle>
          <a:p>
            <a:pPr>
              <a:defRPr/>
            </a:pPr>
            <a:endParaRPr lang="en-US" dirty="0"/>
          </a:p>
        </p:txBody>
      </p:sp>
      <p:sp>
        <p:nvSpPr>
          <p:cNvPr id="8" name="Rectangle 7"/>
          <p:cNvSpPr/>
          <p:nvPr userDrawn="1"/>
        </p:nvSpPr>
        <p:spPr>
          <a:xfrm>
            <a:off x="0" y="6519863"/>
            <a:ext cx="9144000" cy="338137"/>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cxnSp>
        <p:nvCxnSpPr>
          <p:cNvPr id="10" name="Straight Connector 9"/>
          <p:cNvCxnSpPr/>
          <p:nvPr userDrawn="1"/>
        </p:nvCxnSpPr>
        <p:spPr>
          <a:xfrm>
            <a:off x="0" y="6553200"/>
            <a:ext cx="9144000" cy="0"/>
          </a:xfrm>
          <a:prstGeom prst="line">
            <a:avLst/>
          </a:prstGeom>
          <a:ln w="2540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2"/>
          </p:nvPr>
        </p:nvSpPr>
        <p:spPr>
          <a:xfrm>
            <a:off x="0" y="6492875"/>
            <a:ext cx="1066800" cy="365125"/>
          </a:xfrm>
          <a:prstGeom prst="rect">
            <a:avLst/>
          </a:prstGeom>
        </p:spPr>
        <p:txBody>
          <a:bodyPr vert="horz" lIns="91440" tIns="45720" rIns="91440" bIns="45720" rtlCol="0" anchor="ctr"/>
          <a:lstStyle>
            <a:lvl1pPr algn="l" fontAlgn="auto">
              <a:spcBef>
                <a:spcPts val="0"/>
              </a:spcBef>
              <a:spcAft>
                <a:spcPts val="0"/>
              </a:spcAft>
              <a:defRPr sz="1200">
                <a:solidFill>
                  <a:schemeClr val="bg1"/>
                </a:solidFill>
                <a:latin typeface="+mn-lt"/>
              </a:defRPr>
            </a:lvl1pPr>
          </a:lstStyle>
          <a:p>
            <a:pPr>
              <a:defRPr/>
            </a:pPr>
            <a:fld id="{A3F2E1B4-5788-4CC6-9FF7-6A618867A132}" type="datetimeFigureOut">
              <a:rPr lang="en-US"/>
              <a:pPr>
                <a:defRPr/>
              </a:pPr>
              <a:t>8/7/18</a:t>
            </a:fld>
            <a:endParaRPr lang="en-US" dirty="0"/>
          </a:p>
        </p:txBody>
      </p:sp>
      <p:sp>
        <p:nvSpPr>
          <p:cNvPr id="6" name="Slide Number Placeholder 5"/>
          <p:cNvSpPr>
            <a:spLocks noGrp="1"/>
          </p:cNvSpPr>
          <p:nvPr>
            <p:ph type="sldNum" sz="quarter" idx="4"/>
          </p:nvPr>
        </p:nvSpPr>
        <p:spPr>
          <a:xfrm>
            <a:off x="8077200" y="6492875"/>
            <a:ext cx="10668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chemeClr val="bg1"/>
                </a:solidFill>
              </a:defRPr>
            </a:lvl1pPr>
          </a:lstStyle>
          <a:p>
            <a:fld id="{0898FDE3-C52C-493B-ADE0-8304BD094533}" type="slidenum">
              <a:rPr lang="en-US" altLang="en-US"/>
              <a:pPr/>
              <a:t>‹#›</a:t>
            </a:fld>
            <a:endParaRPr lang="en-US" altLang="en-US" dirty="0"/>
          </a:p>
        </p:txBody>
      </p:sp>
      <p:cxnSp>
        <p:nvCxnSpPr>
          <p:cNvPr id="7" name="Straight Connector 6"/>
          <p:cNvCxnSpPr/>
          <p:nvPr userDrawn="1"/>
        </p:nvCxnSpPr>
        <p:spPr>
          <a:xfrm>
            <a:off x="457200" y="990600"/>
            <a:ext cx="3200400" cy="0"/>
          </a:xfrm>
          <a:prstGeom prst="line">
            <a:avLst/>
          </a:prstGeom>
          <a:ln w="349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036" name="TextBox 17"/>
          <p:cNvSpPr txBox="1">
            <a:spLocks noChangeArrowheads="1"/>
          </p:cNvSpPr>
          <p:nvPr userDrawn="1"/>
        </p:nvSpPr>
        <p:spPr bwMode="auto">
          <a:xfrm>
            <a:off x="0" y="6519863"/>
            <a:ext cx="914400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itchFamily="34" charset="0"/>
              </a:defRPr>
            </a:lvl1pPr>
            <a:lvl2pPr marL="742950" indent="-285750" eaLnBrk="0" hangingPunct="0">
              <a:defRPr>
                <a:solidFill>
                  <a:schemeClr val="tx1"/>
                </a:solidFill>
                <a:latin typeface="Calibri" pitchFamily="34" charset="0"/>
              </a:defRPr>
            </a:lvl2pPr>
            <a:lvl3pPr marL="1143000" indent="-228600" eaLnBrk="0" hangingPunct="0">
              <a:defRPr>
                <a:solidFill>
                  <a:schemeClr val="tx1"/>
                </a:solidFill>
                <a:latin typeface="Calibri" pitchFamily="34" charset="0"/>
              </a:defRPr>
            </a:lvl3pPr>
            <a:lvl4pPr marL="1600200" indent="-228600" eaLnBrk="0" hangingPunct="0">
              <a:defRPr>
                <a:solidFill>
                  <a:schemeClr val="tx1"/>
                </a:solidFill>
                <a:latin typeface="Calibri" pitchFamily="34" charset="0"/>
              </a:defRPr>
            </a:lvl4pPr>
            <a:lvl5pPr marL="2057400" indent="-228600" eaLnBrk="0" hangingPunct="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pPr algn="ctr" eaLnBrk="1" hangingPunct="1">
              <a:defRPr/>
            </a:pPr>
            <a:r>
              <a:rPr lang="en-US" sz="1600" b="1" dirty="0">
                <a:solidFill>
                  <a:srgbClr val="E46C0A"/>
                </a:solidFill>
              </a:rPr>
              <a:t>C  U  S  T  O  M  E  R    D  R  I  V  E  N.     B  U  S  I  N  E  S  S    M  I  N  D  E  D.</a:t>
            </a:r>
          </a:p>
        </p:txBody>
      </p:sp>
    </p:spTree>
  </p:cSld>
  <p:clrMap bg1="lt1" tx1="dk1" bg2="lt2" tx2="dk2" accent1="accent1" accent2="accent2" accent3="accent3" accent4="accent4" accent5="accent5" accent6="accent6" hlink="hlink" folHlink="folHlink"/>
  <p:sldLayoutIdLst>
    <p:sldLayoutId id="2147483779" r:id="rId1"/>
    <p:sldLayoutId id="2147483780"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rtl="0" eaLnBrk="0" fontAlgn="base" hangingPunct="0">
        <a:spcBef>
          <a:spcPct val="0"/>
        </a:spcBef>
        <a:spcAft>
          <a:spcPct val="0"/>
        </a:spcAft>
        <a:defRPr sz="4000" kern="1200">
          <a:solidFill>
            <a:srgbClr val="002060"/>
          </a:solidFill>
          <a:latin typeface="+mj-lt"/>
          <a:ea typeface="+mj-ea"/>
          <a:cs typeface="+mj-cs"/>
        </a:defRPr>
      </a:lvl1pPr>
      <a:lvl2pPr algn="l" rtl="0" eaLnBrk="0" fontAlgn="base" hangingPunct="0">
        <a:spcBef>
          <a:spcPct val="0"/>
        </a:spcBef>
        <a:spcAft>
          <a:spcPct val="0"/>
        </a:spcAft>
        <a:defRPr sz="4000">
          <a:solidFill>
            <a:srgbClr val="002060"/>
          </a:solidFill>
          <a:latin typeface="Calibri" pitchFamily="34" charset="0"/>
        </a:defRPr>
      </a:lvl2pPr>
      <a:lvl3pPr algn="l" rtl="0" eaLnBrk="0" fontAlgn="base" hangingPunct="0">
        <a:spcBef>
          <a:spcPct val="0"/>
        </a:spcBef>
        <a:spcAft>
          <a:spcPct val="0"/>
        </a:spcAft>
        <a:defRPr sz="4000">
          <a:solidFill>
            <a:srgbClr val="002060"/>
          </a:solidFill>
          <a:latin typeface="Calibri" pitchFamily="34" charset="0"/>
        </a:defRPr>
      </a:lvl3pPr>
      <a:lvl4pPr algn="l" rtl="0" eaLnBrk="0" fontAlgn="base" hangingPunct="0">
        <a:spcBef>
          <a:spcPct val="0"/>
        </a:spcBef>
        <a:spcAft>
          <a:spcPct val="0"/>
        </a:spcAft>
        <a:defRPr sz="4000">
          <a:solidFill>
            <a:srgbClr val="002060"/>
          </a:solidFill>
          <a:latin typeface="Calibri" pitchFamily="34" charset="0"/>
        </a:defRPr>
      </a:lvl4pPr>
      <a:lvl5pPr algn="l" rtl="0" eaLnBrk="0" fontAlgn="base" hangingPunct="0">
        <a:spcBef>
          <a:spcPct val="0"/>
        </a:spcBef>
        <a:spcAft>
          <a:spcPct val="0"/>
        </a:spcAft>
        <a:defRPr sz="4000">
          <a:solidFill>
            <a:srgbClr val="002060"/>
          </a:solidFill>
          <a:latin typeface="Calibri" pitchFamily="34" charset="0"/>
        </a:defRPr>
      </a:lvl5pPr>
      <a:lvl6pPr marL="457200" algn="l" rtl="0" fontAlgn="base">
        <a:spcBef>
          <a:spcPct val="0"/>
        </a:spcBef>
        <a:spcAft>
          <a:spcPct val="0"/>
        </a:spcAft>
        <a:defRPr sz="4000">
          <a:solidFill>
            <a:srgbClr val="002060"/>
          </a:solidFill>
          <a:latin typeface="Calibri" pitchFamily="34" charset="0"/>
        </a:defRPr>
      </a:lvl6pPr>
      <a:lvl7pPr marL="914400" algn="l" rtl="0" fontAlgn="base">
        <a:spcBef>
          <a:spcPct val="0"/>
        </a:spcBef>
        <a:spcAft>
          <a:spcPct val="0"/>
        </a:spcAft>
        <a:defRPr sz="4000">
          <a:solidFill>
            <a:srgbClr val="002060"/>
          </a:solidFill>
          <a:latin typeface="Calibri" pitchFamily="34" charset="0"/>
        </a:defRPr>
      </a:lvl7pPr>
      <a:lvl8pPr marL="1371600" algn="l" rtl="0" fontAlgn="base">
        <a:spcBef>
          <a:spcPct val="0"/>
        </a:spcBef>
        <a:spcAft>
          <a:spcPct val="0"/>
        </a:spcAft>
        <a:defRPr sz="4000">
          <a:solidFill>
            <a:srgbClr val="002060"/>
          </a:solidFill>
          <a:latin typeface="Calibri" pitchFamily="34" charset="0"/>
        </a:defRPr>
      </a:lvl8pPr>
      <a:lvl9pPr marL="1828800" algn="l" rtl="0" fontAlgn="base">
        <a:spcBef>
          <a:spcPct val="0"/>
        </a:spcBef>
        <a:spcAft>
          <a:spcPct val="0"/>
        </a:spcAft>
        <a:defRPr sz="4000">
          <a:solidFill>
            <a:srgbClr val="002060"/>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rgbClr val="002060"/>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rgbClr val="002060"/>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rgbClr val="002060"/>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rgbClr val="002060"/>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rgbClr val="002060"/>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2051"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ADF8C1CD-CF56-4B83-B3E3-4916B49C7FCD}" type="datetimeFigureOut">
              <a:rPr lang="en-US"/>
              <a:pPr>
                <a:defRPr/>
              </a:pPr>
              <a:t>8/7/18</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defRPr>
            </a:lvl1pPr>
          </a:lstStyle>
          <a:p>
            <a:fld id="{8DAA9866-75F9-44EB-83A6-7BD3D3746A5A}" type="slidenum">
              <a:rPr lang="en-US" altLang="en-US"/>
              <a:pPr/>
              <a:t>‹#›</a:t>
            </a:fld>
            <a:endParaRPr lang="en-US" altLang="en-US" dirty="0"/>
          </a:p>
        </p:txBody>
      </p:sp>
    </p:spTree>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2" Type="http://schemas.openxmlformats.org/officeDocument/2006/relationships/hyperlink" Target="mailto:RobinsonW7@Michigan.gov"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hyperlink" Target="https://www2.ed.gov/about/offices/list/osers/rsa/wioa/one-stop-costs-faq.html" TargetMode="External"/><Relationship Id="rId3" Type="http://schemas.openxmlformats.org/officeDocument/2006/relationships/hyperlink" Target="https://www2.ed.gov/policy/speced/guid/rsa/subregulatory/tac-17-02.pdf" TargetMode="External"/><Relationship Id="rId7" Type="http://schemas.openxmlformats.org/officeDocument/2006/relationships/hyperlink" Target="https://www2.ed.gov/policy/speced/guid/rsa/subregulatory/tac-15-01.pdf" TargetMode="External"/><Relationship Id="rId2" Type="http://schemas.openxmlformats.org/officeDocument/2006/relationships/hyperlink" Target="https://www2.ed.gov/policy/speced/guid/rsa/subregulatory/tac-17-03.pdf" TargetMode="External"/><Relationship Id="rId1" Type="http://schemas.openxmlformats.org/officeDocument/2006/relationships/slideLayout" Target="../slideLayouts/slideLayout2.xml"/><Relationship Id="rId6" Type="http://schemas.openxmlformats.org/officeDocument/2006/relationships/hyperlink" Target="https://www2.ed.gov/policy/speced/guid/rsa/subregulatory/tac-15-02.pdf" TargetMode="External"/><Relationship Id="rId5" Type="http://schemas.openxmlformats.org/officeDocument/2006/relationships/hyperlink" Target="https://www2.ed.gov/policy/gen/guid/fpco/pdf/final-ferpa-tegl-report.pdf" TargetMode="External"/><Relationship Id="rId4" Type="http://schemas.openxmlformats.org/officeDocument/2006/relationships/hyperlink" Target="https://www2.ed.gov/policy/speced/guid/rsa/subregulatory/tac-17-01.pdf" TargetMode="External"/><Relationship Id="rId9" Type="http://schemas.openxmlformats.org/officeDocument/2006/relationships/hyperlink" Target="https://www2.ed.gov/about/offices/list/ovae/pi/AdultEd/octae-program-memo-17-3.pdf"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www.michiganworks.org/about-michigan-works/one-stop-service-center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ctrTitle"/>
          </p:nvPr>
        </p:nvSpPr>
        <p:spPr/>
        <p:txBody>
          <a:bodyPr/>
          <a:lstStyle/>
          <a:p>
            <a:r>
              <a:rPr lang="en-US" altLang="en-US" sz="3600" dirty="0"/>
              <a:t>Workforce Innovation and Opportunity Act</a:t>
            </a:r>
            <a:br>
              <a:rPr lang="en-US" altLang="en-US" sz="3600" dirty="0"/>
            </a:br>
            <a:r>
              <a:rPr lang="en-US" altLang="en-US" sz="3600" dirty="0"/>
              <a:t> Performance Driven</a:t>
            </a:r>
          </a:p>
        </p:txBody>
      </p:sp>
      <p:sp>
        <p:nvSpPr>
          <p:cNvPr id="5123" name="Subtitle 2"/>
          <p:cNvSpPr>
            <a:spLocks noGrp="1"/>
          </p:cNvSpPr>
          <p:nvPr>
            <p:ph type="subTitle" idx="1"/>
          </p:nvPr>
        </p:nvSpPr>
        <p:spPr>
          <a:xfrm>
            <a:off x="1371600" y="2971800"/>
            <a:ext cx="6400800" cy="2743200"/>
          </a:xfrm>
        </p:spPr>
        <p:txBody>
          <a:bodyPr/>
          <a:lstStyle/>
          <a:p>
            <a:r>
              <a:rPr lang="en-US" altLang="en-US" b="1" i="1" dirty="0"/>
              <a:t>Providing talent for the 21</a:t>
            </a:r>
            <a:r>
              <a:rPr lang="en-US" altLang="en-US" b="1" i="1" baseline="30000" dirty="0"/>
              <a:t>st</a:t>
            </a:r>
            <a:r>
              <a:rPr lang="en-US" altLang="en-US" b="1" i="1" dirty="0"/>
              <a:t> Century</a:t>
            </a:r>
          </a:p>
          <a:p>
            <a:r>
              <a:rPr lang="en-US" altLang="en-US" b="1" i="1" dirty="0"/>
              <a:t>Creating an MOU/IFA that Works: Lessons Learned</a:t>
            </a:r>
          </a:p>
          <a:p>
            <a:r>
              <a:rPr lang="en-US" altLang="en-US" b="1" i="1" dirty="0"/>
              <a:t>Bill Robinson, Director </a:t>
            </a:r>
          </a:p>
          <a:p>
            <a:r>
              <a:rPr lang="en-US" altLang="en-US" b="1" i="1" dirty="0"/>
              <a:t>Bureau of Services for Blind Persons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8E1FB2-0E58-48D0-B190-24CE8387932C}"/>
              </a:ext>
            </a:extLst>
          </p:cNvPr>
          <p:cNvSpPr>
            <a:spLocks noGrp="1"/>
          </p:cNvSpPr>
          <p:nvPr>
            <p:ph idx="1"/>
          </p:nvPr>
        </p:nvSpPr>
        <p:spPr/>
        <p:txBody>
          <a:bodyPr/>
          <a:lstStyle/>
          <a:p>
            <a:pPr>
              <a:buFontTx/>
              <a:buChar char="-"/>
            </a:pPr>
            <a:r>
              <a:rPr lang="en-US" sz="2800" dirty="0"/>
              <a:t>Partner Relationships</a:t>
            </a:r>
          </a:p>
          <a:p>
            <a:pPr>
              <a:buFontTx/>
              <a:buChar char="-"/>
            </a:pPr>
            <a:r>
              <a:rPr lang="en-US" sz="2800" dirty="0"/>
              <a:t>Contract drafting expertise</a:t>
            </a:r>
          </a:p>
          <a:p>
            <a:pPr>
              <a:buFontTx/>
              <a:buChar char="-"/>
            </a:pPr>
            <a:r>
              <a:rPr lang="en-US" sz="2800" dirty="0"/>
              <a:t>Identifying common interests</a:t>
            </a:r>
          </a:p>
          <a:p>
            <a:pPr>
              <a:buFontTx/>
              <a:buChar char="-"/>
            </a:pPr>
            <a:r>
              <a:rPr lang="en-US" sz="2800" dirty="0"/>
              <a:t>Identifying the non-negotiables</a:t>
            </a:r>
          </a:p>
          <a:p>
            <a:pPr>
              <a:buFontTx/>
              <a:buChar char="-"/>
            </a:pPr>
            <a:r>
              <a:rPr lang="en-US" sz="2800" dirty="0"/>
              <a:t>Good communication skills</a:t>
            </a:r>
          </a:p>
          <a:p>
            <a:pPr>
              <a:buFontTx/>
              <a:buChar char="-"/>
            </a:pPr>
            <a:r>
              <a:rPr lang="en-US" sz="2800" dirty="0"/>
              <a:t>Understand the WIOA requirements for both VR and Workforce.  That means reading the policy directives from RSA/DOL and using the Technical Assistance Centers</a:t>
            </a:r>
          </a:p>
          <a:p>
            <a:pPr marL="0" indent="0">
              <a:buNone/>
            </a:pPr>
            <a:endParaRPr lang="en-US" dirty="0"/>
          </a:p>
          <a:p>
            <a:pPr>
              <a:buFontTx/>
              <a:buChar char="-"/>
            </a:pPr>
            <a:endParaRPr lang="en-US" dirty="0"/>
          </a:p>
        </p:txBody>
      </p:sp>
      <p:sp>
        <p:nvSpPr>
          <p:cNvPr id="3" name="Title 2">
            <a:extLst>
              <a:ext uri="{FF2B5EF4-FFF2-40B4-BE49-F238E27FC236}">
                <a16:creationId xmlns:a16="http://schemas.microsoft.com/office/drawing/2014/main" id="{1BD8E6B6-D1B7-4EC0-9121-A5F045FD2391}"/>
              </a:ext>
            </a:extLst>
          </p:cNvPr>
          <p:cNvSpPr>
            <a:spLocks noGrp="1"/>
          </p:cNvSpPr>
          <p:nvPr>
            <p:ph type="title"/>
          </p:nvPr>
        </p:nvSpPr>
        <p:spPr/>
        <p:txBody>
          <a:bodyPr/>
          <a:lstStyle/>
          <a:p>
            <a:r>
              <a:rPr lang="en-US" dirty="0"/>
              <a:t>MOU Prerequisites</a:t>
            </a:r>
          </a:p>
        </p:txBody>
      </p:sp>
    </p:spTree>
    <p:extLst>
      <p:ext uri="{BB962C8B-B14F-4D97-AF65-F5344CB8AC3E}">
        <p14:creationId xmlns:p14="http://schemas.microsoft.com/office/powerpoint/2010/main" val="2691869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32C25BB-2900-4BD1-A927-4E249E94C457}"/>
              </a:ext>
            </a:extLst>
          </p:cNvPr>
          <p:cNvSpPr>
            <a:spLocks noGrp="1"/>
          </p:cNvSpPr>
          <p:nvPr>
            <p:ph idx="1"/>
          </p:nvPr>
        </p:nvSpPr>
        <p:spPr/>
        <p:txBody>
          <a:bodyPr/>
          <a:lstStyle/>
          <a:p>
            <a:pPr marL="0" indent="0">
              <a:buNone/>
            </a:pPr>
            <a:r>
              <a:rPr lang="en-US" dirty="0"/>
              <a:t>Due to lack of time, staff and also in order to administer local MOU’s efficiently and effectively – Michigan Blind took the approach that all the MOU’s needed to follow a standard format that incorporated the technical template issued by DOL/RSA however customized for blindness.  TIA supported Michigan Blind.</a:t>
            </a:r>
          </a:p>
        </p:txBody>
      </p:sp>
      <p:sp>
        <p:nvSpPr>
          <p:cNvPr id="3" name="Title 2">
            <a:extLst>
              <a:ext uri="{FF2B5EF4-FFF2-40B4-BE49-F238E27FC236}">
                <a16:creationId xmlns:a16="http://schemas.microsoft.com/office/drawing/2014/main" id="{B292BF55-5C1C-4762-8528-2940942AC37C}"/>
              </a:ext>
            </a:extLst>
          </p:cNvPr>
          <p:cNvSpPr>
            <a:spLocks noGrp="1"/>
          </p:cNvSpPr>
          <p:nvPr>
            <p:ph type="title"/>
          </p:nvPr>
        </p:nvSpPr>
        <p:spPr/>
        <p:txBody>
          <a:bodyPr/>
          <a:lstStyle/>
          <a:p>
            <a:r>
              <a:rPr lang="en-US" dirty="0"/>
              <a:t>MOU Non-negotiables</a:t>
            </a:r>
          </a:p>
        </p:txBody>
      </p:sp>
    </p:spTree>
    <p:extLst>
      <p:ext uri="{BB962C8B-B14F-4D97-AF65-F5344CB8AC3E}">
        <p14:creationId xmlns:p14="http://schemas.microsoft.com/office/powerpoint/2010/main" val="849812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C3C69BD-FC21-43FC-9E0E-022CF71EF326}"/>
              </a:ext>
            </a:extLst>
          </p:cNvPr>
          <p:cNvSpPr>
            <a:spLocks noGrp="1"/>
          </p:cNvSpPr>
          <p:nvPr>
            <p:ph idx="1"/>
          </p:nvPr>
        </p:nvSpPr>
        <p:spPr/>
        <p:txBody>
          <a:bodyPr/>
          <a:lstStyle/>
          <a:p>
            <a:pPr marL="0" indent="0">
              <a:buNone/>
            </a:pPr>
            <a:r>
              <a:rPr lang="en-US" dirty="0"/>
              <a:t>Naming and Term</a:t>
            </a:r>
          </a:p>
          <a:p>
            <a:pPr marL="0" indent="0">
              <a:buNone/>
            </a:pPr>
            <a:r>
              <a:rPr lang="en-US" dirty="0"/>
              <a:t>Who is the Agreement between?</a:t>
            </a:r>
          </a:p>
          <a:p>
            <a:pPr marL="0" indent="0">
              <a:buNone/>
            </a:pPr>
            <a:r>
              <a:rPr lang="en-US" dirty="0"/>
              <a:t>How long is the Agreement?</a:t>
            </a:r>
          </a:p>
          <a:p>
            <a:pPr marL="0" indent="0">
              <a:buNone/>
            </a:pPr>
            <a:r>
              <a:rPr lang="en-US" dirty="0"/>
              <a:t>How is the Agreement Identified?</a:t>
            </a:r>
          </a:p>
          <a:p>
            <a:pPr marL="0" indent="0">
              <a:buNone/>
            </a:pPr>
            <a:r>
              <a:rPr lang="en-US" dirty="0"/>
              <a:t>How is the Agreement Tracked?</a:t>
            </a:r>
          </a:p>
          <a:p>
            <a:pPr marL="0" indent="0">
              <a:buNone/>
            </a:pPr>
            <a:endParaRPr lang="en-US" dirty="0"/>
          </a:p>
          <a:p>
            <a:pPr marL="0" indent="0">
              <a:buNone/>
            </a:pPr>
            <a:r>
              <a:rPr lang="en-US" dirty="0"/>
              <a:t>	</a:t>
            </a:r>
          </a:p>
          <a:p>
            <a:pPr marL="0" indent="0">
              <a:buNone/>
            </a:pPr>
            <a:endParaRPr lang="en-US" dirty="0"/>
          </a:p>
        </p:txBody>
      </p:sp>
      <p:sp>
        <p:nvSpPr>
          <p:cNvPr id="3" name="Title 2">
            <a:extLst>
              <a:ext uri="{FF2B5EF4-FFF2-40B4-BE49-F238E27FC236}">
                <a16:creationId xmlns:a16="http://schemas.microsoft.com/office/drawing/2014/main" id="{79D1A0E0-AE67-4AA1-A25A-0B28956D4BDF}"/>
              </a:ext>
            </a:extLst>
          </p:cNvPr>
          <p:cNvSpPr>
            <a:spLocks noGrp="1"/>
          </p:cNvSpPr>
          <p:nvPr>
            <p:ph type="title"/>
          </p:nvPr>
        </p:nvSpPr>
        <p:spPr/>
        <p:txBody>
          <a:bodyPr/>
          <a:lstStyle/>
          <a:p>
            <a:r>
              <a:rPr lang="en-US" dirty="0"/>
              <a:t>Effective MOUs</a:t>
            </a:r>
          </a:p>
        </p:txBody>
      </p:sp>
    </p:spTree>
    <p:extLst>
      <p:ext uri="{BB962C8B-B14F-4D97-AF65-F5344CB8AC3E}">
        <p14:creationId xmlns:p14="http://schemas.microsoft.com/office/powerpoint/2010/main" val="1006850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C3C69BD-FC21-43FC-9E0E-022CF71EF326}"/>
              </a:ext>
            </a:extLst>
          </p:cNvPr>
          <p:cNvSpPr>
            <a:spLocks noGrp="1"/>
          </p:cNvSpPr>
          <p:nvPr>
            <p:ph idx="1"/>
          </p:nvPr>
        </p:nvSpPr>
        <p:spPr/>
        <p:txBody>
          <a:bodyPr/>
          <a:lstStyle/>
          <a:p>
            <a:pPr marL="571500" indent="-571500">
              <a:buAutoNum type="romanUcPeriod"/>
            </a:pPr>
            <a:r>
              <a:rPr lang="en-US" dirty="0"/>
              <a:t>Parties and Recitals</a:t>
            </a:r>
          </a:p>
          <a:p>
            <a:pPr marL="0" indent="0">
              <a:buNone/>
            </a:pPr>
            <a:r>
              <a:rPr lang="en-US" dirty="0"/>
              <a:t>Parties – “successors and assigns” / Definitions</a:t>
            </a:r>
          </a:p>
          <a:p>
            <a:pPr marL="0" indent="0">
              <a:buNone/>
            </a:pPr>
            <a:r>
              <a:rPr lang="en-US" dirty="0"/>
              <a:t>Recitals:</a:t>
            </a:r>
          </a:p>
          <a:p>
            <a:pPr>
              <a:buFontTx/>
              <a:buChar char="-"/>
            </a:pPr>
            <a:r>
              <a:rPr lang="en-US" dirty="0"/>
              <a:t>Purpose</a:t>
            </a:r>
          </a:p>
          <a:p>
            <a:pPr>
              <a:buFontTx/>
              <a:buChar char="-"/>
            </a:pPr>
            <a:r>
              <a:rPr lang="en-US" dirty="0"/>
              <a:t>Affirmative statement – blind rehab agency</a:t>
            </a:r>
          </a:p>
          <a:p>
            <a:pPr>
              <a:buFontTx/>
              <a:buChar char="-"/>
            </a:pPr>
            <a:r>
              <a:rPr lang="en-US" dirty="0"/>
              <a:t>Expectation – Services must be provided regardless of VR presence</a:t>
            </a:r>
          </a:p>
          <a:p>
            <a:pPr>
              <a:buFontTx/>
              <a:buChar char="-"/>
            </a:pPr>
            <a:endParaRPr lang="en-US" dirty="0"/>
          </a:p>
          <a:p>
            <a:pPr marL="0" indent="0">
              <a:buNone/>
            </a:pPr>
            <a:endParaRPr lang="en-US" dirty="0"/>
          </a:p>
          <a:p>
            <a:pPr marL="0" indent="0">
              <a:buNone/>
            </a:pPr>
            <a:endParaRPr lang="en-US" dirty="0"/>
          </a:p>
          <a:p>
            <a:pPr marL="0" indent="0">
              <a:buNone/>
            </a:pPr>
            <a:r>
              <a:rPr lang="en-US" dirty="0"/>
              <a:t>	</a:t>
            </a:r>
          </a:p>
          <a:p>
            <a:pPr marL="0" indent="0">
              <a:buNone/>
            </a:pPr>
            <a:endParaRPr lang="en-US" dirty="0"/>
          </a:p>
        </p:txBody>
      </p:sp>
      <p:sp>
        <p:nvSpPr>
          <p:cNvPr id="3" name="Title 2">
            <a:extLst>
              <a:ext uri="{FF2B5EF4-FFF2-40B4-BE49-F238E27FC236}">
                <a16:creationId xmlns:a16="http://schemas.microsoft.com/office/drawing/2014/main" id="{79D1A0E0-AE67-4AA1-A25A-0B28956D4BDF}"/>
              </a:ext>
            </a:extLst>
          </p:cNvPr>
          <p:cNvSpPr>
            <a:spLocks noGrp="1"/>
          </p:cNvSpPr>
          <p:nvPr>
            <p:ph type="title"/>
          </p:nvPr>
        </p:nvSpPr>
        <p:spPr/>
        <p:txBody>
          <a:bodyPr/>
          <a:lstStyle/>
          <a:p>
            <a:r>
              <a:rPr lang="en-US" dirty="0"/>
              <a:t>Effective MOUs</a:t>
            </a:r>
          </a:p>
        </p:txBody>
      </p:sp>
    </p:spTree>
    <p:extLst>
      <p:ext uri="{BB962C8B-B14F-4D97-AF65-F5344CB8AC3E}">
        <p14:creationId xmlns:p14="http://schemas.microsoft.com/office/powerpoint/2010/main" val="21622397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C83161-AAFA-40FB-8F46-587D15B1C037}"/>
              </a:ext>
            </a:extLst>
          </p:cNvPr>
          <p:cNvSpPr>
            <a:spLocks noGrp="1"/>
          </p:cNvSpPr>
          <p:nvPr>
            <p:ph idx="1"/>
          </p:nvPr>
        </p:nvSpPr>
        <p:spPr/>
        <p:txBody>
          <a:bodyPr/>
          <a:lstStyle/>
          <a:p>
            <a:pPr marL="0" indent="0">
              <a:buNone/>
            </a:pPr>
            <a:r>
              <a:rPr lang="en-US" dirty="0"/>
              <a:t>II. Vision and Principals</a:t>
            </a:r>
          </a:p>
          <a:p>
            <a:pPr marL="0" indent="0">
              <a:buNone/>
            </a:pPr>
            <a:r>
              <a:rPr lang="en-US" dirty="0"/>
              <a:t>This section contains some of the goals that are common interests but may not be provided based on resources</a:t>
            </a:r>
          </a:p>
          <a:p>
            <a:pPr marL="0" indent="0">
              <a:buNone/>
            </a:pPr>
            <a:endParaRPr lang="en-US" dirty="0"/>
          </a:p>
        </p:txBody>
      </p:sp>
      <p:sp>
        <p:nvSpPr>
          <p:cNvPr id="3" name="Title 2">
            <a:extLst>
              <a:ext uri="{FF2B5EF4-FFF2-40B4-BE49-F238E27FC236}">
                <a16:creationId xmlns:a16="http://schemas.microsoft.com/office/drawing/2014/main" id="{F1AFE351-5F5E-49C5-9049-F2B490D451A4}"/>
              </a:ext>
            </a:extLst>
          </p:cNvPr>
          <p:cNvSpPr>
            <a:spLocks noGrp="1"/>
          </p:cNvSpPr>
          <p:nvPr>
            <p:ph type="title"/>
          </p:nvPr>
        </p:nvSpPr>
        <p:spPr/>
        <p:txBody>
          <a:bodyPr/>
          <a:lstStyle/>
          <a:p>
            <a:r>
              <a:rPr lang="en-US" dirty="0"/>
              <a:t>Effective MOUs</a:t>
            </a:r>
          </a:p>
        </p:txBody>
      </p:sp>
    </p:spTree>
    <p:extLst>
      <p:ext uri="{BB962C8B-B14F-4D97-AF65-F5344CB8AC3E}">
        <p14:creationId xmlns:p14="http://schemas.microsoft.com/office/powerpoint/2010/main" val="4826615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3A234F-95A3-4A1C-8FF1-C2C5E88BCFD9}"/>
              </a:ext>
            </a:extLst>
          </p:cNvPr>
          <p:cNvSpPr>
            <a:spLocks noGrp="1"/>
          </p:cNvSpPr>
          <p:nvPr>
            <p:ph idx="1"/>
          </p:nvPr>
        </p:nvSpPr>
        <p:spPr>
          <a:xfrm>
            <a:off x="477078" y="1295400"/>
            <a:ext cx="8229600" cy="4648200"/>
          </a:xfrm>
        </p:spPr>
        <p:txBody>
          <a:bodyPr/>
          <a:lstStyle/>
          <a:p>
            <a:pPr marL="0" indent="0">
              <a:buNone/>
            </a:pPr>
            <a:r>
              <a:rPr lang="en-US" dirty="0"/>
              <a:t>III. Service Provision and Coordination</a:t>
            </a:r>
          </a:p>
          <a:p>
            <a:pPr marL="0" indent="0">
              <a:buNone/>
            </a:pPr>
            <a:r>
              <a:rPr lang="en-US" dirty="0"/>
              <a:t>Spells out the goals each party to the agreement will provide</a:t>
            </a:r>
          </a:p>
          <a:p>
            <a:pPr lvl="1">
              <a:buFontTx/>
              <a:buChar char="-"/>
            </a:pPr>
            <a:r>
              <a:rPr lang="en-US" dirty="0"/>
              <a:t>WDB</a:t>
            </a:r>
          </a:p>
          <a:p>
            <a:pPr lvl="1">
              <a:buFontTx/>
              <a:buChar char="-"/>
            </a:pPr>
            <a:r>
              <a:rPr lang="en-US" dirty="0"/>
              <a:t>LARA/BSBP</a:t>
            </a:r>
          </a:p>
          <a:p>
            <a:pPr lvl="1">
              <a:buFontTx/>
              <a:buChar char="-"/>
            </a:pPr>
            <a:r>
              <a:rPr lang="en-US" dirty="0"/>
              <a:t>Joint Responsibilities</a:t>
            </a:r>
          </a:p>
          <a:p>
            <a:pPr marL="0" indent="0">
              <a:buNone/>
            </a:pPr>
            <a:endParaRPr lang="en-US" dirty="0"/>
          </a:p>
        </p:txBody>
      </p:sp>
      <p:sp>
        <p:nvSpPr>
          <p:cNvPr id="3" name="Title 2">
            <a:extLst>
              <a:ext uri="{FF2B5EF4-FFF2-40B4-BE49-F238E27FC236}">
                <a16:creationId xmlns:a16="http://schemas.microsoft.com/office/drawing/2014/main" id="{476F72AB-C61A-4160-92AB-F5F76CC6CDAA}"/>
              </a:ext>
            </a:extLst>
          </p:cNvPr>
          <p:cNvSpPr>
            <a:spLocks noGrp="1"/>
          </p:cNvSpPr>
          <p:nvPr>
            <p:ph type="title"/>
          </p:nvPr>
        </p:nvSpPr>
        <p:spPr/>
        <p:txBody>
          <a:bodyPr/>
          <a:lstStyle/>
          <a:p>
            <a:r>
              <a:rPr lang="en-US" dirty="0"/>
              <a:t>Effective MOUs</a:t>
            </a:r>
          </a:p>
        </p:txBody>
      </p:sp>
    </p:spTree>
    <p:extLst>
      <p:ext uri="{BB962C8B-B14F-4D97-AF65-F5344CB8AC3E}">
        <p14:creationId xmlns:p14="http://schemas.microsoft.com/office/powerpoint/2010/main" val="28876829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7685B35-DC34-4A86-829A-A7BEC16EE024}"/>
              </a:ext>
            </a:extLst>
          </p:cNvPr>
          <p:cNvSpPr>
            <a:spLocks noGrp="1"/>
          </p:cNvSpPr>
          <p:nvPr>
            <p:ph idx="1"/>
          </p:nvPr>
        </p:nvSpPr>
        <p:spPr/>
        <p:txBody>
          <a:bodyPr/>
          <a:lstStyle/>
          <a:p>
            <a:pPr marL="0" indent="0">
              <a:buNone/>
            </a:pPr>
            <a:r>
              <a:rPr lang="en-US" dirty="0"/>
              <a:t>Part IV – Budget and Infrastructure Costs</a:t>
            </a:r>
          </a:p>
          <a:p>
            <a:r>
              <a:rPr lang="en-US" dirty="0"/>
              <a:t>The trigger to the Parties working towards an IFA is the execution of the MOU.</a:t>
            </a:r>
          </a:p>
          <a:p>
            <a:r>
              <a:rPr lang="en-US" dirty="0"/>
              <a:t>The WDB must demonstrate proportion of use and relative benefits provided</a:t>
            </a:r>
          </a:p>
          <a:p>
            <a:r>
              <a:rPr lang="en-US" dirty="0"/>
              <a:t>Duties and responsibilities of the MOU are separate from the IFA</a:t>
            </a:r>
          </a:p>
        </p:txBody>
      </p:sp>
      <p:sp>
        <p:nvSpPr>
          <p:cNvPr id="3" name="Title 2">
            <a:extLst>
              <a:ext uri="{FF2B5EF4-FFF2-40B4-BE49-F238E27FC236}">
                <a16:creationId xmlns:a16="http://schemas.microsoft.com/office/drawing/2014/main" id="{BD56BFF9-F92F-41A4-8786-706D82F19394}"/>
              </a:ext>
            </a:extLst>
          </p:cNvPr>
          <p:cNvSpPr>
            <a:spLocks noGrp="1"/>
          </p:cNvSpPr>
          <p:nvPr>
            <p:ph type="title"/>
          </p:nvPr>
        </p:nvSpPr>
        <p:spPr/>
        <p:txBody>
          <a:bodyPr/>
          <a:lstStyle/>
          <a:p>
            <a:r>
              <a:rPr lang="en-US" dirty="0"/>
              <a:t>Effective MOUs</a:t>
            </a:r>
          </a:p>
        </p:txBody>
      </p:sp>
    </p:spTree>
    <p:extLst>
      <p:ext uri="{BB962C8B-B14F-4D97-AF65-F5344CB8AC3E}">
        <p14:creationId xmlns:p14="http://schemas.microsoft.com/office/powerpoint/2010/main" val="24390956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CEC3AC2-B904-4432-9517-AC8A41115319}"/>
              </a:ext>
            </a:extLst>
          </p:cNvPr>
          <p:cNvSpPr>
            <a:spLocks noGrp="1"/>
          </p:cNvSpPr>
          <p:nvPr>
            <p:ph idx="1"/>
          </p:nvPr>
        </p:nvSpPr>
        <p:spPr/>
        <p:txBody>
          <a:bodyPr/>
          <a:lstStyle/>
          <a:p>
            <a:pPr marL="0" indent="0">
              <a:buNone/>
            </a:pPr>
            <a:r>
              <a:rPr lang="en-US" dirty="0"/>
              <a:t>Part V and VI – Referral and Inclusion Strategies</a:t>
            </a:r>
          </a:p>
          <a:p>
            <a:pPr marL="0" indent="0">
              <a:buNone/>
            </a:pPr>
            <a:r>
              <a:rPr lang="en-US" dirty="0"/>
              <a:t>Added some specificity regarding Communication Accessibility – “individuals with vision impairments”</a:t>
            </a:r>
          </a:p>
          <a:p>
            <a:pPr marL="0" indent="0">
              <a:buNone/>
            </a:pPr>
            <a:r>
              <a:rPr lang="en-US" dirty="0"/>
              <a:t>Part VIII – Other Provisions – Think about a common referral form – here is where we protected PII under 34 CFR 361.38 and notice of litigation to DSA/DSU </a:t>
            </a:r>
          </a:p>
        </p:txBody>
      </p:sp>
      <p:sp>
        <p:nvSpPr>
          <p:cNvPr id="3" name="Title 2">
            <a:extLst>
              <a:ext uri="{FF2B5EF4-FFF2-40B4-BE49-F238E27FC236}">
                <a16:creationId xmlns:a16="http://schemas.microsoft.com/office/drawing/2014/main" id="{62884A1B-D598-499E-AF66-41E02A9820F6}"/>
              </a:ext>
            </a:extLst>
          </p:cNvPr>
          <p:cNvSpPr>
            <a:spLocks noGrp="1"/>
          </p:cNvSpPr>
          <p:nvPr>
            <p:ph type="title"/>
          </p:nvPr>
        </p:nvSpPr>
        <p:spPr/>
        <p:txBody>
          <a:bodyPr/>
          <a:lstStyle/>
          <a:p>
            <a:r>
              <a:rPr lang="en-US" dirty="0"/>
              <a:t>Effective MOUs</a:t>
            </a:r>
          </a:p>
        </p:txBody>
      </p:sp>
    </p:spTree>
    <p:extLst>
      <p:ext uri="{BB962C8B-B14F-4D97-AF65-F5344CB8AC3E}">
        <p14:creationId xmlns:p14="http://schemas.microsoft.com/office/powerpoint/2010/main" val="25450419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DC93CE5-DB03-49A9-9C74-3FE4203FD2E9}"/>
              </a:ext>
            </a:extLst>
          </p:cNvPr>
          <p:cNvSpPr>
            <a:spLocks noGrp="1"/>
          </p:cNvSpPr>
          <p:nvPr>
            <p:ph idx="1"/>
          </p:nvPr>
        </p:nvSpPr>
        <p:spPr/>
        <p:txBody>
          <a:bodyPr/>
          <a:lstStyle/>
          <a:p>
            <a:pPr marL="0" indent="0">
              <a:buNone/>
            </a:pPr>
            <a:r>
              <a:rPr lang="en-US" sz="2800" dirty="0"/>
              <a:t>Part VIII – Duration of Agreement</a:t>
            </a:r>
          </a:p>
          <a:p>
            <a:pPr>
              <a:buFontTx/>
              <a:buChar char="-"/>
            </a:pPr>
            <a:r>
              <a:rPr lang="en-US" sz="2800" dirty="0"/>
              <a:t>Set up by Program Year and made it expire June 30, 2020 so that it is on a term consistent with the Unified State Plan.</a:t>
            </a:r>
          </a:p>
          <a:p>
            <a:pPr marL="0" indent="0">
              <a:buNone/>
            </a:pPr>
            <a:r>
              <a:rPr lang="en-US" sz="2800" dirty="0"/>
              <a:t>Part IX – Fairly simply Amendment/Assignment</a:t>
            </a:r>
          </a:p>
          <a:p>
            <a:pPr marL="0" indent="0">
              <a:buNone/>
            </a:pPr>
            <a:r>
              <a:rPr lang="en-US" sz="2800" dirty="0"/>
              <a:t>Part X – Certifications</a:t>
            </a:r>
          </a:p>
          <a:p>
            <a:pPr marL="0" indent="0">
              <a:buNone/>
            </a:pPr>
            <a:r>
              <a:rPr lang="en-US" sz="2800" dirty="0"/>
              <a:t>- Note – The DSU must be a party to the Agreement – It is not sufficient for the DSA only to sign</a:t>
            </a:r>
          </a:p>
        </p:txBody>
      </p:sp>
      <p:sp>
        <p:nvSpPr>
          <p:cNvPr id="3" name="Title 2">
            <a:extLst>
              <a:ext uri="{FF2B5EF4-FFF2-40B4-BE49-F238E27FC236}">
                <a16:creationId xmlns:a16="http://schemas.microsoft.com/office/drawing/2014/main" id="{47FB3776-8146-4A0C-99D7-D91B2D21AB37}"/>
              </a:ext>
            </a:extLst>
          </p:cNvPr>
          <p:cNvSpPr>
            <a:spLocks noGrp="1"/>
          </p:cNvSpPr>
          <p:nvPr>
            <p:ph type="title"/>
          </p:nvPr>
        </p:nvSpPr>
        <p:spPr/>
        <p:txBody>
          <a:bodyPr/>
          <a:lstStyle/>
          <a:p>
            <a:r>
              <a:rPr lang="en-US" dirty="0"/>
              <a:t>Effective MOUs</a:t>
            </a:r>
          </a:p>
        </p:txBody>
      </p:sp>
    </p:spTree>
    <p:extLst>
      <p:ext uri="{BB962C8B-B14F-4D97-AF65-F5344CB8AC3E}">
        <p14:creationId xmlns:p14="http://schemas.microsoft.com/office/powerpoint/2010/main" val="39041798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6CF5A1D-6DCA-4F08-8C5B-43C1DD0602E8}"/>
              </a:ext>
            </a:extLst>
          </p:cNvPr>
          <p:cNvSpPr>
            <a:spLocks noGrp="1"/>
          </p:cNvSpPr>
          <p:nvPr>
            <p:ph idx="1"/>
          </p:nvPr>
        </p:nvSpPr>
        <p:spPr/>
        <p:txBody>
          <a:bodyPr/>
          <a:lstStyle/>
          <a:p>
            <a:pPr marL="0" indent="0">
              <a:buNone/>
            </a:pPr>
            <a:r>
              <a:rPr lang="en-US" sz="2800" dirty="0"/>
              <a:t>Program year July 1, 2017 to June 30, 2018 – IFA was only required by Partners who either had an FTE or a dedicated program phone line or computer in the One-Stop.  Costs were allocated based on FTEs.  Therefore, BSBP did not have an obligation and TIA indicated to the MWAs or WDBs that no IFA was required with BSBP.  However, DOL did a review of the MOU’s and IFA’s and determined all partners whether there was an obligation to contribute or not were required to have an IFA</a:t>
            </a:r>
          </a:p>
        </p:txBody>
      </p:sp>
      <p:sp>
        <p:nvSpPr>
          <p:cNvPr id="3" name="Title 2">
            <a:extLst>
              <a:ext uri="{FF2B5EF4-FFF2-40B4-BE49-F238E27FC236}">
                <a16:creationId xmlns:a16="http://schemas.microsoft.com/office/drawing/2014/main" id="{5D4C6370-A962-4EA9-847E-A8A201C45772}"/>
              </a:ext>
            </a:extLst>
          </p:cNvPr>
          <p:cNvSpPr>
            <a:spLocks noGrp="1"/>
          </p:cNvSpPr>
          <p:nvPr>
            <p:ph type="title"/>
          </p:nvPr>
        </p:nvSpPr>
        <p:spPr/>
        <p:txBody>
          <a:bodyPr>
            <a:normAutofit/>
          </a:bodyPr>
          <a:lstStyle/>
          <a:p>
            <a:r>
              <a:rPr lang="en-US" sz="2800" dirty="0"/>
              <a:t>Infrastructure Funding Agreements (IFA) –PY 2017</a:t>
            </a:r>
          </a:p>
        </p:txBody>
      </p:sp>
    </p:spTree>
    <p:extLst>
      <p:ext uri="{BB962C8B-B14F-4D97-AF65-F5344CB8AC3E}">
        <p14:creationId xmlns:p14="http://schemas.microsoft.com/office/powerpoint/2010/main" val="2997241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E7F72F0-D67C-4936-930A-238BB0E82A71}"/>
              </a:ext>
            </a:extLst>
          </p:cNvPr>
          <p:cNvSpPr>
            <a:spLocks noGrp="1"/>
          </p:cNvSpPr>
          <p:nvPr>
            <p:ph idx="1"/>
          </p:nvPr>
        </p:nvSpPr>
        <p:spPr/>
        <p:txBody>
          <a:bodyPr/>
          <a:lstStyle/>
          <a:p>
            <a:pPr marL="0" indent="0">
              <a:buNone/>
            </a:pPr>
            <a:r>
              <a:rPr lang="en-US" dirty="0"/>
              <a:t>Date of Enactment – Signed into Law 7/22/2014</a:t>
            </a:r>
          </a:p>
          <a:p>
            <a:pPr marL="0" indent="0">
              <a:buNone/>
            </a:pPr>
            <a:endParaRPr lang="en-US" dirty="0"/>
          </a:p>
          <a:p>
            <a:pPr marL="0" indent="0">
              <a:buNone/>
            </a:pPr>
            <a:r>
              <a:rPr lang="en-US" dirty="0"/>
              <a:t>General effective date – July 1, 2015 (Corresponds to beginning of Program Year)</a:t>
            </a:r>
          </a:p>
          <a:p>
            <a:pPr marL="0" indent="0">
              <a:buNone/>
            </a:pPr>
            <a:endParaRPr lang="en-US" dirty="0"/>
          </a:p>
          <a:p>
            <a:pPr marL="0" indent="0">
              <a:buNone/>
            </a:pPr>
            <a:r>
              <a:rPr lang="en-US" dirty="0"/>
              <a:t>Implementing Regulations – Final Rules - general effective date of September/October 2016</a:t>
            </a:r>
          </a:p>
        </p:txBody>
      </p:sp>
      <p:sp>
        <p:nvSpPr>
          <p:cNvPr id="3" name="Title 2">
            <a:extLst>
              <a:ext uri="{FF2B5EF4-FFF2-40B4-BE49-F238E27FC236}">
                <a16:creationId xmlns:a16="http://schemas.microsoft.com/office/drawing/2014/main" id="{A7137CA9-2DE6-497F-9845-130705E2D42C}"/>
              </a:ext>
            </a:extLst>
          </p:cNvPr>
          <p:cNvSpPr>
            <a:spLocks noGrp="1"/>
          </p:cNvSpPr>
          <p:nvPr>
            <p:ph type="title"/>
          </p:nvPr>
        </p:nvSpPr>
        <p:spPr/>
        <p:txBody>
          <a:bodyPr>
            <a:normAutofit fontScale="90000"/>
          </a:bodyPr>
          <a:lstStyle/>
          <a:p>
            <a:r>
              <a:rPr lang="en-US" dirty="0"/>
              <a:t>Workforce Innovation and Opportunity Act</a:t>
            </a:r>
          </a:p>
        </p:txBody>
      </p:sp>
    </p:spTree>
    <p:extLst>
      <p:ext uri="{BB962C8B-B14F-4D97-AF65-F5344CB8AC3E}">
        <p14:creationId xmlns:p14="http://schemas.microsoft.com/office/powerpoint/2010/main" val="20261601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24E8571-B7BC-48E7-B27F-D42AD446E141}"/>
              </a:ext>
            </a:extLst>
          </p:cNvPr>
          <p:cNvSpPr>
            <a:spLocks noGrp="1"/>
          </p:cNvSpPr>
          <p:nvPr>
            <p:ph idx="1"/>
          </p:nvPr>
        </p:nvSpPr>
        <p:spPr/>
        <p:txBody>
          <a:bodyPr/>
          <a:lstStyle/>
          <a:p>
            <a:pPr marL="0" indent="0">
              <a:buNone/>
            </a:pPr>
            <a:r>
              <a:rPr lang="en-US" dirty="0"/>
              <a:t>BSBP is now in the process of negotiating IFAs for PY 2018. The One-Stop Partners defined “relative benefit” for PY 2018 as follows:</a:t>
            </a:r>
          </a:p>
          <a:p>
            <a:pPr marL="0" indent="0">
              <a:buNone/>
            </a:pPr>
            <a:r>
              <a:rPr lang="en-US" sz="2800" dirty="0"/>
              <a:t>It was agreed that the total # of active participants served (funded with admin or program funds) by required partner in zip codes assigned to the ____region (___ counties) would be the base.  Active participants served are defined based on the previous budget year of the IFA (Program Year July 1 - June 30).</a:t>
            </a:r>
          </a:p>
          <a:p>
            <a:pPr marL="0" indent="0">
              <a:buNone/>
            </a:pPr>
            <a:endParaRPr lang="en-US" sz="2800" dirty="0"/>
          </a:p>
        </p:txBody>
      </p:sp>
      <p:sp>
        <p:nvSpPr>
          <p:cNvPr id="3" name="Title 2">
            <a:extLst>
              <a:ext uri="{FF2B5EF4-FFF2-40B4-BE49-F238E27FC236}">
                <a16:creationId xmlns:a16="http://schemas.microsoft.com/office/drawing/2014/main" id="{DE889904-1527-4F7D-892A-852596B44683}"/>
              </a:ext>
            </a:extLst>
          </p:cNvPr>
          <p:cNvSpPr>
            <a:spLocks noGrp="1"/>
          </p:cNvSpPr>
          <p:nvPr>
            <p:ph type="title"/>
          </p:nvPr>
        </p:nvSpPr>
        <p:spPr/>
        <p:txBody>
          <a:bodyPr>
            <a:normAutofit/>
          </a:bodyPr>
          <a:lstStyle/>
          <a:p>
            <a:r>
              <a:rPr lang="en-US" sz="2800" dirty="0"/>
              <a:t>Infrastructure Funding Agreement (IFA) – PY 2018</a:t>
            </a:r>
          </a:p>
        </p:txBody>
      </p:sp>
    </p:spTree>
    <p:extLst>
      <p:ext uri="{BB962C8B-B14F-4D97-AF65-F5344CB8AC3E}">
        <p14:creationId xmlns:p14="http://schemas.microsoft.com/office/powerpoint/2010/main" val="30152080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77E8946-88F0-4BA8-9A2D-51D7FA3BFA61}"/>
              </a:ext>
            </a:extLst>
          </p:cNvPr>
          <p:cNvSpPr>
            <a:spLocks noGrp="1"/>
          </p:cNvSpPr>
          <p:nvPr>
            <p:ph type="title"/>
          </p:nvPr>
        </p:nvSpPr>
        <p:spPr/>
        <p:txBody>
          <a:bodyPr/>
          <a:lstStyle/>
          <a:p>
            <a:r>
              <a:rPr lang="en-US" dirty="0"/>
              <a:t>Relative Benefit Scale</a:t>
            </a:r>
          </a:p>
        </p:txBody>
      </p:sp>
      <p:sp>
        <p:nvSpPr>
          <p:cNvPr id="5" name="Rectangle 1">
            <a:extLst>
              <a:ext uri="{FF2B5EF4-FFF2-40B4-BE49-F238E27FC236}">
                <a16:creationId xmlns:a16="http://schemas.microsoft.com/office/drawing/2014/main" id="{E5F1840C-7490-47BA-AE79-DF9BB58D1AC9}"/>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graphicFrame>
        <p:nvGraphicFramePr>
          <p:cNvPr id="8" name="Table 7">
            <a:extLst>
              <a:ext uri="{FF2B5EF4-FFF2-40B4-BE49-F238E27FC236}">
                <a16:creationId xmlns:a16="http://schemas.microsoft.com/office/drawing/2014/main" id="{EEF6E767-0C60-48D4-9A52-A2E34FE31FA3}"/>
              </a:ext>
            </a:extLst>
          </p:cNvPr>
          <p:cNvGraphicFramePr>
            <a:graphicFrameLocks noGrp="1"/>
          </p:cNvGraphicFramePr>
          <p:nvPr>
            <p:extLst>
              <p:ext uri="{D42A27DB-BD31-4B8C-83A1-F6EECF244321}">
                <p14:modId xmlns:p14="http://schemas.microsoft.com/office/powerpoint/2010/main" val="26511851"/>
              </p:ext>
            </p:extLst>
          </p:nvPr>
        </p:nvGraphicFramePr>
        <p:xfrm>
          <a:off x="1714817" y="1524001"/>
          <a:ext cx="6743383" cy="4114797"/>
        </p:xfrm>
        <a:graphic>
          <a:graphicData uri="http://schemas.openxmlformats.org/drawingml/2006/table">
            <a:tbl>
              <a:tblPr firstRow="1" firstCol="1" lastRow="1" lastCol="1" bandRow="1" bandCol="1">
                <a:tableStyleId>{5C22544A-7EE6-4342-B048-85BDC9FD1C3A}</a:tableStyleId>
              </a:tblPr>
              <a:tblGrid>
                <a:gridCol w="3332559">
                  <a:extLst>
                    <a:ext uri="{9D8B030D-6E8A-4147-A177-3AD203B41FA5}">
                      <a16:colId xmlns:a16="http://schemas.microsoft.com/office/drawing/2014/main" val="3266484343"/>
                    </a:ext>
                  </a:extLst>
                </a:gridCol>
                <a:gridCol w="3410824">
                  <a:extLst>
                    <a:ext uri="{9D8B030D-6E8A-4147-A177-3AD203B41FA5}">
                      <a16:colId xmlns:a16="http://schemas.microsoft.com/office/drawing/2014/main" val="2929373784"/>
                    </a:ext>
                  </a:extLst>
                </a:gridCol>
              </a:tblGrid>
              <a:tr h="483091">
                <a:tc gridSpan="2">
                  <a:txBody>
                    <a:bodyPr/>
                    <a:lstStyle/>
                    <a:p>
                      <a:pPr marL="71120" marR="0">
                        <a:lnSpc>
                          <a:spcPct val="115000"/>
                        </a:lnSpc>
                        <a:spcBef>
                          <a:spcPts val="5"/>
                        </a:spcBef>
                        <a:spcAft>
                          <a:spcPts val="0"/>
                        </a:spcAft>
                      </a:pPr>
                      <a:r>
                        <a:rPr lang="en-US" sz="1200" dirty="0">
                          <a:effectLst/>
                        </a:rPr>
                        <a:t>Clients</a:t>
                      </a:r>
                      <a:r>
                        <a:rPr lang="en-US" sz="1200" spc="125" dirty="0">
                          <a:effectLst/>
                        </a:rPr>
                        <a:t> </a:t>
                      </a:r>
                      <a:r>
                        <a:rPr lang="en-US" sz="1200" dirty="0">
                          <a:effectLst/>
                        </a:rPr>
                        <a:t>Served</a:t>
                      </a:r>
                      <a:r>
                        <a:rPr lang="en-US" sz="1200" spc="75" dirty="0">
                          <a:effectLst/>
                        </a:rPr>
                        <a:t> </a:t>
                      </a:r>
                      <a:r>
                        <a:rPr lang="en-US" sz="1200" dirty="0">
                          <a:effectLst/>
                        </a:rPr>
                        <a:t>Scale: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hMerge="1">
                  <a:txBody>
                    <a:bodyPr/>
                    <a:lstStyle/>
                    <a:p>
                      <a:endParaRPr lang="en-US"/>
                    </a:p>
                  </a:txBody>
                  <a:tcPr/>
                </a:tc>
                <a:extLst>
                  <a:ext uri="{0D108BD9-81ED-4DB2-BD59-A6C34878D82A}">
                    <a16:rowId xmlns:a16="http://schemas.microsoft.com/office/drawing/2014/main" val="3218719748"/>
                  </a:ext>
                </a:extLst>
              </a:tr>
              <a:tr h="483091">
                <a:tc>
                  <a:txBody>
                    <a:bodyPr/>
                    <a:lstStyle/>
                    <a:p>
                      <a:pPr marL="1209675" marR="1195705" algn="ctr">
                        <a:lnSpc>
                          <a:spcPct val="115000"/>
                        </a:lnSpc>
                        <a:spcBef>
                          <a:spcPts val="40"/>
                        </a:spcBef>
                        <a:spcAft>
                          <a:spcPts val="0"/>
                        </a:spcAft>
                      </a:pPr>
                      <a:r>
                        <a:rPr lang="en-US" sz="1200" dirty="0">
                          <a:effectLst/>
                        </a:rPr>
                        <a:t>#Served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1250315" marR="1218565" algn="ctr">
                        <a:lnSpc>
                          <a:spcPts val="1260"/>
                        </a:lnSpc>
                        <a:spcBef>
                          <a:spcPts val="0"/>
                        </a:spcBef>
                        <a:spcAft>
                          <a:spcPts val="0"/>
                        </a:spcAft>
                      </a:pPr>
                      <a:r>
                        <a:rPr lang="en-US" sz="1200" dirty="0">
                          <a:effectLst/>
                        </a:rPr>
                        <a:t>FTE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1784520217"/>
                  </a:ext>
                </a:extLst>
              </a:tr>
              <a:tr h="483091">
                <a:tc>
                  <a:txBody>
                    <a:bodyPr/>
                    <a:lstStyle/>
                    <a:p>
                      <a:pPr marL="1360170" marR="1337310" algn="ctr">
                        <a:lnSpc>
                          <a:spcPct val="115000"/>
                        </a:lnSpc>
                        <a:spcBef>
                          <a:spcPts val="5"/>
                        </a:spcBef>
                        <a:spcAft>
                          <a:spcPts val="0"/>
                        </a:spcAft>
                      </a:pPr>
                      <a:r>
                        <a:rPr lang="en-US" sz="1200" dirty="0">
                          <a:effectLst/>
                        </a:rPr>
                        <a:t>0-25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1344295" marR="1314450" algn="ctr">
                        <a:lnSpc>
                          <a:spcPts val="1200"/>
                        </a:lnSpc>
                        <a:spcBef>
                          <a:spcPts val="40"/>
                        </a:spcBef>
                        <a:spcAft>
                          <a:spcPts val="0"/>
                        </a:spcAft>
                      </a:pPr>
                      <a:r>
                        <a:rPr lang="en-US" sz="1200" dirty="0">
                          <a:effectLst/>
                        </a:rPr>
                        <a:t>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4110134750"/>
                  </a:ext>
                </a:extLst>
              </a:tr>
              <a:tr h="401285">
                <a:tc>
                  <a:txBody>
                    <a:bodyPr/>
                    <a:lstStyle/>
                    <a:p>
                      <a:pPr marL="1322705" marR="1299845" algn="ctr">
                        <a:lnSpc>
                          <a:spcPts val="1220"/>
                        </a:lnSpc>
                        <a:spcBef>
                          <a:spcPts val="0"/>
                        </a:spcBef>
                        <a:spcAft>
                          <a:spcPts val="0"/>
                        </a:spcAft>
                      </a:pPr>
                      <a:r>
                        <a:rPr lang="en-US" sz="1200" dirty="0">
                          <a:effectLst/>
                        </a:rPr>
                        <a:t>26-75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1288415" marR="1252855" algn="ctr">
                        <a:lnSpc>
                          <a:spcPts val="1225"/>
                        </a:lnSpc>
                        <a:spcBef>
                          <a:spcPts val="0"/>
                        </a:spcBef>
                        <a:spcAft>
                          <a:spcPts val="0"/>
                        </a:spcAft>
                      </a:pPr>
                      <a:r>
                        <a:rPr lang="en-US" sz="1200" dirty="0">
                          <a:effectLst/>
                        </a:rPr>
                        <a:t>.05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2794164646"/>
                  </a:ext>
                </a:extLst>
              </a:tr>
              <a:tr h="407483">
                <a:tc>
                  <a:txBody>
                    <a:bodyPr/>
                    <a:lstStyle/>
                    <a:p>
                      <a:pPr marL="1287145" marR="1260475" algn="ctr">
                        <a:lnSpc>
                          <a:spcPts val="1195"/>
                        </a:lnSpc>
                        <a:spcBef>
                          <a:spcPts val="0"/>
                        </a:spcBef>
                        <a:spcAft>
                          <a:spcPts val="0"/>
                        </a:spcAft>
                      </a:pPr>
                      <a:r>
                        <a:rPr lang="en-US" sz="1200" dirty="0">
                          <a:effectLst/>
                        </a:rPr>
                        <a:t>76-125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1293495" marR="1247775" algn="ctr">
                        <a:lnSpc>
                          <a:spcPts val="1185"/>
                        </a:lnSpc>
                        <a:spcBef>
                          <a:spcPts val="60"/>
                        </a:spcBef>
                        <a:spcAft>
                          <a:spcPts val="0"/>
                        </a:spcAft>
                      </a:pPr>
                      <a:r>
                        <a:rPr lang="en-US" sz="1200" dirty="0">
                          <a:effectLst/>
                        </a:rPr>
                        <a:t>.10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507638853"/>
                  </a:ext>
                </a:extLst>
              </a:tr>
              <a:tr h="483091">
                <a:tc>
                  <a:txBody>
                    <a:bodyPr/>
                    <a:lstStyle/>
                    <a:p>
                      <a:pPr marL="1255395" marR="1216025" algn="ctr">
                        <a:lnSpc>
                          <a:spcPct val="115000"/>
                        </a:lnSpc>
                        <a:spcBef>
                          <a:spcPts val="5"/>
                        </a:spcBef>
                        <a:spcAft>
                          <a:spcPts val="0"/>
                        </a:spcAft>
                      </a:pPr>
                      <a:r>
                        <a:rPr lang="en-US" sz="1200" dirty="0">
                          <a:effectLst/>
                        </a:rPr>
                        <a:t>126-175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1293495" marR="1248410" algn="ctr">
                        <a:lnSpc>
                          <a:spcPts val="1200"/>
                        </a:lnSpc>
                        <a:spcBef>
                          <a:spcPts val="40"/>
                        </a:spcBef>
                        <a:spcAft>
                          <a:spcPts val="0"/>
                        </a:spcAft>
                      </a:pPr>
                      <a:r>
                        <a:rPr lang="en-US" sz="1200" dirty="0">
                          <a:effectLst/>
                        </a:rPr>
                        <a:t>.20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4150723351"/>
                  </a:ext>
                </a:extLst>
              </a:tr>
              <a:tr h="407483">
                <a:tc>
                  <a:txBody>
                    <a:bodyPr/>
                    <a:lstStyle/>
                    <a:p>
                      <a:pPr marL="1255395" marR="1216025" algn="ctr">
                        <a:lnSpc>
                          <a:spcPts val="1195"/>
                        </a:lnSpc>
                        <a:spcBef>
                          <a:spcPts val="0"/>
                        </a:spcBef>
                        <a:spcAft>
                          <a:spcPts val="0"/>
                        </a:spcAft>
                      </a:pPr>
                      <a:r>
                        <a:rPr lang="en-US" sz="1200" dirty="0">
                          <a:effectLst/>
                        </a:rPr>
                        <a:t>176-225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1293495" marR="1247775" algn="ctr">
                        <a:lnSpc>
                          <a:spcPts val="1185"/>
                        </a:lnSpc>
                        <a:spcBef>
                          <a:spcPts val="60"/>
                        </a:spcBef>
                        <a:spcAft>
                          <a:spcPts val="0"/>
                        </a:spcAft>
                      </a:pPr>
                      <a:r>
                        <a:rPr lang="en-US" sz="1200" dirty="0">
                          <a:effectLst/>
                        </a:rPr>
                        <a:t>.30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1212702376"/>
                  </a:ext>
                </a:extLst>
              </a:tr>
              <a:tr h="483091">
                <a:tc>
                  <a:txBody>
                    <a:bodyPr/>
                    <a:lstStyle/>
                    <a:p>
                      <a:pPr marL="1245870" marR="1225550" algn="ctr">
                        <a:lnSpc>
                          <a:spcPct val="115000"/>
                        </a:lnSpc>
                        <a:spcBef>
                          <a:spcPts val="5"/>
                        </a:spcBef>
                        <a:spcAft>
                          <a:spcPts val="0"/>
                        </a:spcAft>
                      </a:pPr>
                      <a:r>
                        <a:rPr lang="en-US" sz="1200" dirty="0">
                          <a:effectLst/>
                        </a:rPr>
                        <a:t>226-275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1293495" marR="1248410" algn="ctr">
                        <a:lnSpc>
                          <a:spcPts val="1200"/>
                        </a:lnSpc>
                        <a:spcBef>
                          <a:spcPts val="40"/>
                        </a:spcBef>
                        <a:spcAft>
                          <a:spcPts val="0"/>
                        </a:spcAft>
                      </a:pPr>
                      <a:r>
                        <a:rPr lang="en-US" sz="1200" dirty="0">
                          <a:effectLst/>
                        </a:rPr>
                        <a:t>.40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4086818681"/>
                  </a:ext>
                </a:extLst>
              </a:tr>
              <a:tr h="483091">
                <a:tc>
                  <a:txBody>
                    <a:bodyPr/>
                    <a:lstStyle/>
                    <a:p>
                      <a:pPr marL="1346835" marR="1319530" algn="ctr">
                        <a:lnSpc>
                          <a:spcPct val="115000"/>
                        </a:lnSpc>
                        <a:spcBef>
                          <a:spcPts val="20"/>
                        </a:spcBef>
                        <a:spcAft>
                          <a:spcPts val="0"/>
                        </a:spcAft>
                      </a:pPr>
                      <a:r>
                        <a:rPr lang="en-US" sz="1200" dirty="0">
                          <a:effectLst/>
                        </a:rPr>
                        <a:t>276+</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1293495" marR="1248410" algn="ctr">
                        <a:lnSpc>
                          <a:spcPts val="1185"/>
                        </a:lnSpc>
                        <a:spcBef>
                          <a:spcPts val="60"/>
                        </a:spcBef>
                        <a:spcAft>
                          <a:spcPts val="0"/>
                        </a:spcAft>
                      </a:pPr>
                      <a:r>
                        <a:rPr lang="en-US" sz="1200" dirty="0">
                          <a:effectLst/>
                        </a:rPr>
                        <a:t>.50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2215323856"/>
                  </a:ext>
                </a:extLst>
              </a:tr>
            </a:tbl>
          </a:graphicData>
        </a:graphic>
      </p:graphicFrame>
      <p:sp>
        <p:nvSpPr>
          <p:cNvPr id="9" name="Rectangle 2">
            <a:extLst>
              <a:ext uri="{FF2B5EF4-FFF2-40B4-BE49-F238E27FC236}">
                <a16:creationId xmlns:a16="http://schemas.microsoft.com/office/drawing/2014/main" id="{55774406-DB2A-47B4-A9F6-C6403916C9AA}"/>
              </a:ext>
            </a:extLst>
          </p:cNvPr>
          <p:cNvSpPr>
            <a:spLocks noChangeArrowheads="1"/>
          </p:cNvSpPr>
          <p:nvPr/>
        </p:nvSpPr>
        <p:spPr bwMode="auto">
          <a:xfrm>
            <a:off x="1638300" y="287178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spTree>
    <p:extLst>
      <p:ext uri="{BB962C8B-B14F-4D97-AF65-F5344CB8AC3E}">
        <p14:creationId xmlns:p14="http://schemas.microsoft.com/office/powerpoint/2010/main" val="21489894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DC4D89E-7AA6-4CDA-8227-1E811BA92193}"/>
              </a:ext>
            </a:extLst>
          </p:cNvPr>
          <p:cNvSpPr>
            <a:spLocks noGrp="1"/>
          </p:cNvSpPr>
          <p:nvPr>
            <p:ph idx="1"/>
          </p:nvPr>
        </p:nvSpPr>
        <p:spPr/>
        <p:txBody>
          <a:bodyPr/>
          <a:lstStyle/>
          <a:p>
            <a:pPr marL="0" indent="0">
              <a:buNone/>
            </a:pPr>
            <a:r>
              <a:rPr lang="en-US" sz="2800" dirty="0"/>
              <a:t>Conformity </a:t>
            </a:r>
          </a:p>
          <a:p>
            <a:pPr marL="514350" indent="-514350">
              <a:buAutoNum type="arabicParenR"/>
            </a:pPr>
            <a:r>
              <a:rPr lang="en-US" sz="2800" dirty="0"/>
              <a:t>Must reference the MOU</a:t>
            </a:r>
          </a:p>
          <a:p>
            <a:pPr marL="514350" indent="-514350">
              <a:buAutoNum type="arabicParenR"/>
            </a:pPr>
            <a:r>
              <a:rPr lang="en-US" sz="2800" dirty="0"/>
              <a:t>want each one to be as simple as possible,</a:t>
            </a:r>
          </a:p>
          <a:p>
            <a:pPr marL="514350" indent="-514350">
              <a:buAutoNum type="arabicParenR"/>
            </a:pPr>
            <a:r>
              <a:rPr lang="en-US" sz="2800" dirty="0"/>
              <a:t>contain all the necessary IFA elements</a:t>
            </a:r>
          </a:p>
          <a:p>
            <a:pPr marL="514350" indent="-514350">
              <a:buAutoNum type="arabicParenR"/>
            </a:pPr>
            <a:r>
              <a:rPr lang="en-US" sz="2800" dirty="0"/>
              <a:t>One-year agreements since IFA is dynamic and MOU is not </a:t>
            </a:r>
          </a:p>
          <a:p>
            <a:pPr marL="514350" indent="-514350">
              <a:buAutoNum type="arabicParenR"/>
            </a:pPr>
            <a:r>
              <a:rPr lang="en-US" sz="2800" dirty="0"/>
              <a:t>Possess a mechanism to true-up actual IFA contributions with actual participants and actual budget</a:t>
            </a:r>
          </a:p>
        </p:txBody>
      </p:sp>
      <p:sp>
        <p:nvSpPr>
          <p:cNvPr id="3" name="Title 2">
            <a:extLst>
              <a:ext uri="{FF2B5EF4-FFF2-40B4-BE49-F238E27FC236}">
                <a16:creationId xmlns:a16="http://schemas.microsoft.com/office/drawing/2014/main" id="{53420A7C-9800-4F5F-BE6A-3615097BAC60}"/>
              </a:ext>
            </a:extLst>
          </p:cNvPr>
          <p:cNvSpPr>
            <a:spLocks noGrp="1"/>
          </p:cNvSpPr>
          <p:nvPr>
            <p:ph type="title"/>
          </p:nvPr>
        </p:nvSpPr>
        <p:spPr/>
        <p:txBody>
          <a:bodyPr/>
          <a:lstStyle/>
          <a:p>
            <a:r>
              <a:rPr lang="en-US" dirty="0"/>
              <a:t>Effective IFA</a:t>
            </a:r>
          </a:p>
        </p:txBody>
      </p:sp>
    </p:spTree>
    <p:extLst>
      <p:ext uri="{BB962C8B-B14F-4D97-AF65-F5344CB8AC3E}">
        <p14:creationId xmlns:p14="http://schemas.microsoft.com/office/powerpoint/2010/main" val="3881830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descr="A group of stick figure with a person front and center holding a trophy&#10;" title="Man holding trophy">
            <a:extLst>
              <a:ext uri="{FF2B5EF4-FFF2-40B4-BE49-F238E27FC236}">
                <a16:creationId xmlns:a16="http://schemas.microsoft.com/office/drawing/2014/main" id="{8C4BC6F2-A662-454D-A8A2-322E299F7C0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82660" y="1383024"/>
            <a:ext cx="4313029" cy="4255776"/>
          </a:xfrm>
        </p:spPr>
      </p:pic>
      <p:sp>
        <p:nvSpPr>
          <p:cNvPr id="7171" name="Title 2"/>
          <p:cNvSpPr>
            <a:spLocks noGrp="1"/>
          </p:cNvSpPr>
          <p:nvPr>
            <p:ph type="title"/>
          </p:nvPr>
        </p:nvSpPr>
        <p:spPr>
          <a:xfrm>
            <a:off x="457200" y="152400"/>
            <a:ext cx="8382000" cy="715963"/>
          </a:xfrm>
        </p:spPr>
        <p:txBody>
          <a:bodyPr/>
          <a:lstStyle/>
          <a:p>
            <a:r>
              <a:rPr lang="en-US" altLang="en-US" dirty="0"/>
              <a:t>Talent is the engine of success</a:t>
            </a:r>
          </a:p>
        </p:txBody>
      </p:sp>
    </p:spTree>
    <p:extLst>
      <p:ext uri="{BB962C8B-B14F-4D97-AF65-F5344CB8AC3E}">
        <p14:creationId xmlns:p14="http://schemas.microsoft.com/office/powerpoint/2010/main" val="10315980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l Race Car 2" title="Race cars">
            <a:hlinkClick r:id="" action="ppaction://media"/>
            <a:extLst>
              <a:ext uri="{FF2B5EF4-FFF2-40B4-BE49-F238E27FC236}">
                <a16:creationId xmlns:a16="http://schemas.microsoft.com/office/drawing/2014/main" id="{B6A31F33-7012-4C09-AC15-8D711F2BC0A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57200" y="1304925"/>
            <a:ext cx="8229600" cy="4629150"/>
          </a:xfrm>
        </p:spPr>
      </p:pic>
      <p:sp>
        <p:nvSpPr>
          <p:cNvPr id="3" name="Title 2">
            <a:extLst>
              <a:ext uri="{FF2B5EF4-FFF2-40B4-BE49-F238E27FC236}">
                <a16:creationId xmlns:a16="http://schemas.microsoft.com/office/drawing/2014/main" id="{9F9A0AC5-05D8-42F1-B70D-0408D8F25580}"/>
              </a:ext>
            </a:extLst>
          </p:cNvPr>
          <p:cNvSpPr>
            <a:spLocks noGrp="1"/>
          </p:cNvSpPr>
          <p:nvPr>
            <p:ph type="title"/>
          </p:nvPr>
        </p:nvSpPr>
        <p:spPr/>
        <p:txBody>
          <a:bodyPr/>
          <a:lstStyle/>
          <a:p>
            <a:r>
              <a:rPr lang="en-US" dirty="0"/>
              <a:t>WIOA PERFORMANCE DRIVEN!</a:t>
            </a:r>
          </a:p>
        </p:txBody>
      </p:sp>
    </p:spTree>
    <p:extLst>
      <p:ext uri="{BB962C8B-B14F-4D97-AF65-F5344CB8AC3E}">
        <p14:creationId xmlns:p14="http://schemas.microsoft.com/office/powerpoint/2010/main" val="54765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0970EC-745A-484B-BED0-96F19F1DDBCE}"/>
              </a:ext>
            </a:extLst>
          </p:cNvPr>
          <p:cNvSpPr>
            <a:spLocks noGrp="1"/>
          </p:cNvSpPr>
          <p:nvPr>
            <p:ph idx="1"/>
          </p:nvPr>
        </p:nvSpPr>
        <p:spPr/>
        <p:txBody>
          <a:bodyPr/>
          <a:lstStyle/>
          <a:p>
            <a:pPr marL="0" indent="0" algn="ctr">
              <a:buNone/>
            </a:pPr>
            <a:r>
              <a:rPr lang="en-US" dirty="0"/>
              <a:t>Thank you!</a:t>
            </a:r>
          </a:p>
          <a:p>
            <a:pPr marL="0" indent="0" algn="ctr">
              <a:buNone/>
            </a:pPr>
            <a:r>
              <a:rPr lang="en-US" dirty="0"/>
              <a:t>Questions?</a:t>
            </a:r>
          </a:p>
          <a:p>
            <a:pPr marL="0" indent="0" algn="ctr">
              <a:buNone/>
            </a:pPr>
            <a:r>
              <a:rPr lang="en-US" dirty="0"/>
              <a:t>Resources – Generic MOU/IFA in Word Format</a:t>
            </a:r>
          </a:p>
          <a:p>
            <a:pPr marL="0" indent="0" algn="ctr">
              <a:buNone/>
            </a:pPr>
            <a:r>
              <a:rPr lang="en-US" dirty="0"/>
              <a:t>Contact: </a:t>
            </a:r>
            <a:r>
              <a:rPr lang="en-US" dirty="0">
                <a:hlinkClick r:id="rId2"/>
              </a:rPr>
              <a:t>RobinsonW7@Michigan.gov</a:t>
            </a:r>
            <a:endParaRPr lang="en-US" dirty="0"/>
          </a:p>
          <a:p>
            <a:pPr marL="0" indent="0" algn="ctr">
              <a:buNone/>
            </a:pPr>
            <a:endParaRPr lang="en-US" dirty="0"/>
          </a:p>
          <a:p>
            <a:pPr marL="0" indent="0" algn="ctr">
              <a:buNone/>
            </a:pPr>
            <a:endParaRPr lang="en-US" dirty="0"/>
          </a:p>
        </p:txBody>
      </p:sp>
      <p:sp>
        <p:nvSpPr>
          <p:cNvPr id="3" name="Title 2">
            <a:extLst>
              <a:ext uri="{FF2B5EF4-FFF2-40B4-BE49-F238E27FC236}">
                <a16:creationId xmlns:a16="http://schemas.microsoft.com/office/drawing/2014/main" id="{6A4886EC-2A09-44C2-BA58-4B2F5DA55164}"/>
              </a:ext>
            </a:extLst>
          </p:cNvPr>
          <p:cNvSpPr>
            <a:spLocks noGrp="1"/>
          </p:cNvSpPr>
          <p:nvPr>
            <p:ph type="title"/>
          </p:nvPr>
        </p:nvSpPr>
        <p:spPr/>
        <p:txBody>
          <a:bodyPr>
            <a:normAutofit/>
          </a:bodyPr>
          <a:lstStyle/>
          <a:p>
            <a:r>
              <a:rPr lang="en-US" sz="2800" dirty="0"/>
              <a:t>Michigan Bureau of Services for Blind Persons</a:t>
            </a:r>
          </a:p>
        </p:txBody>
      </p:sp>
    </p:spTree>
    <p:extLst>
      <p:ext uri="{BB962C8B-B14F-4D97-AF65-F5344CB8AC3E}">
        <p14:creationId xmlns:p14="http://schemas.microsoft.com/office/powerpoint/2010/main" val="8524432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54061E-D10C-48AD-B4C0-567E4DEDA72A}"/>
              </a:ext>
            </a:extLst>
          </p:cNvPr>
          <p:cNvSpPr>
            <a:spLocks noGrp="1"/>
          </p:cNvSpPr>
          <p:nvPr>
            <p:ph idx="1"/>
          </p:nvPr>
        </p:nvSpPr>
        <p:spPr/>
        <p:txBody>
          <a:bodyPr/>
          <a:lstStyle/>
          <a:p>
            <a:r>
              <a:rPr lang="en-US" sz="1600" dirty="0">
                <a:latin typeface="Arial" panose="020B0604020202020204" pitchFamily="34" charset="0"/>
                <a:cs typeface="Arial" panose="020B0604020202020204" pitchFamily="34" charset="0"/>
              </a:rPr>
              <a:t>Infrastructure Funding of the One-Stop Delivery System: </a:t>
            </a:r>
            <a:r>
              <a:rPr lang="en-US" sz="1600" dirty="0">
                <a:latin typeface="Arial" panose="020B0604020202020204" pitchFamily="34" charset="0"/>
                <a:cs typeface="Arial" panose="020B0604020202020204" pitchFamily="34" charset="0"/>
                <a:hlinkClick r:id="rId2"/>
              </a:rPr>
              <a:t>https://www2.ed.gov/policy/speced/guid/rsa/subregulatory/tac-17-03.pdf</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One-Stop Operations Guidance for the Am Job Center Network: </a:t>
            </a:r>
            <a:r>
              <a:rPr lang="en-US" sz="1600" dirty="0">
                <a:latin typeface="Arial" panose="020B0604020202020204" pitchFamily="34" charset="0"/>
                <a:cs typeface="Arial" panose="020B0604020202020204" pitchFamily="34" charset="0"/>
                <a:hlinkClick r:id="rId3"/>
              </a:rPr>
              <a:t>https://www2.ed.gov/policy/speced/guid/rsa/subregulatory/tac-17-02.pdf</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Performance Accountability Guidance for Core Programs:  </a:t>
            </a:r>
            <a:r>
              <a:rPr lang="en-US" sz="1600" dirty="0">
                <a:latin typeface="Arial" panose="020B0604020202020204" pitchFamily="34" charset="0"/>
                <a:cs typeface="Arial" panose="020B0604020202020204" pitchFamily="34" charset="0"/>
                <a:hlinkClick r:id="rId4"/>
              </a:rPr>
              <a:t>https://www2.ed.gov/policy/speced/guid/rsa/subregulatory/tac-17-01.pdf</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Joint Guidance on Data Matching – Performance Rpting. and Evail. </a:t>
            </a:r>
            <a:r>
              <a:rPr lang="en-US" sz="1600" dirty="0">
                <a:latin typeface="Arial" panose="020B0604020202020204" pitchFamily="34" charset="0"/>
                <a:cs typeface="Arial" panose="020B0604020202020204" pitchFamily="34" charset="0"/>
                <a:hlinkClick r:id="rId5"/>
              </a:rPr>
              <a:t>https://www2.ed.gov/policy/gen/guid/fpco/pdf/final-ferpa-tegl-report.pdf</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Vision for VR as a Partner in Workforce Development System: </a:t>
            </a:r>
            <a:r>
              <a:rPr lang="en-US" sz="1600" dirty="0">
                <a:latin typeface="Arial" panose="020B0604020202020204" pitchFamily="34" charset="0"/>
                <a:cs typeface="Arial" panose="020B0604020202020204" pitchFamily="34" charset="0"/>
                <a:hlinkClick r:id="rId6"/>
              </a:rPr>
              <a:t>https://www2.ed.gov/policy/speced/guid/rsa/subregulatory/tac-15-02.pdf</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Vision for the One-Stop Delivery System:  </a:t>
            </a:r>
            <a:r>
              <a:rPr lang="en-US" sz="1600" dirty="0">
                <a:latin typeface="Arial" panose="020B0604020202020204" pitchFamily="34" charset="0"/>
                <a:cs typeface="Arial" panose="020B0604020202020204" pitchFamily="34" charset="0"/>
                <a:hlinkClick r:id="rId7"/>
              </a:rPr>
              <a:t>https://www2.ed.gov/policy/speced/guid/rsa/subregulatory/tac-15-01.pdf</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RSA: One-Stop Infrastructure Costs FAQs: </a:t>
            </a:r>
            <a:r>
              <a:rPr lang="en-US" sz="1600" dirty="0">
                <a:latin typeface="Arial" panose="020B0604020202020204" pitchFamily="34" charset="0"/>
                <a:cs typeface="Arial" panose="020B0604020202020204" pitchFamily="34" charset="0"/>
                <a:hlinkClick r:id="rId8"/>
              </a:rPr>
              <a:t>https://www2.ed.gov/about/offices/list/osers/rsa/wioa/one-stop-costs-faq.html</a:t>
            </a:r>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OCTAE 17-3: Infrastructure Funding of the One-Stop Delivery System:  </a:t>
            </a:r>
            <a:r>
              <a:rPr lang="en-US" sz="1600" dirty="0">
                <a:latin typeface="Arial" panose="020B0604020202020204" pitchFamily="34" charset="0"/>
                <a:cs typeface="Arial" panose="020B0604020202020204" pitchFamily="34" charset="0"/>
                <a:hlinkClick r:id="rId9"/>
              </a:rPr>
              <a:t>https://www2.ed.gov/about/offices/list/ovae/pi/AdultEd/octae-program-memo-17-3.pdf</a:t>
            </a:r>
            <a:endParaRPr lang="en-US" sz="1600" dirty="0">
              <a:latin typeface="Arial" panose="020B0604020202020204" pitchFamily="34" charset="0"/>
              <a:cs typeface="Arial" panose="020B0604020202020204" pitchFamily="34" charset="0"/>
            </a:endParaRPr>
          </a:p>
          <a:p>
            <a:pPr marL="0" indent="0">
              <a:buNone/>
            </a:pPr>
            <a:endParaRPr lang="en-US" sz="16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  </a:t>
            </a:r>
          </a:p>
          <a:p>
            <a:pPr marL="0" indent="0">
              <a:buNone/>
            </a:pPr>
            <a:endParaRPr lang="en-US" dirty="0"/>
          </a:p>
        </p:txBody>
      </p:sp>
      <p:sp>
        <p:nvSpPr>
          <p:cNvPr id="3" name="Title 2">
            <a:extLst>
              <a:ext uri="{FF2B5EF4-FFF2-40B4-BE49-F238E27FC236}">
                <a16:creationId xmlns:a16="http://schemas.microsoft.com/office/drawing/2014/main" id="{7F3D3ECC-5C2B-45C6-9E70-CAF4CF6D6D4D}"/>
              </a:ext>
            </a:extLst>
          </p:cNvPr>
          <p:cNvSpPr>
            <a:spLocks noGrp="1"/>
          </p:cNvSpPr>
          <p:nvPr>
            <p:ph type="title"/>
          </p:nvPr>
        </p:nvSpPr>
        <p:spPr/>
        <p:txBody>
          <a:bodyPr/>
          <a:lstStyle/>
          <a:p>
            <a:r>
              <a:rPr lang="en-US" dirty="0"/>
              <a:t>Other Resources - DOE</a:t>
            </a:r>
          </a:p>
        </p:txBody>
      </p:sp>
    </p:spTree>
    <p:extLst>
      <p:ext uri="{BB962C8B-B14F-4D97-AF65-F5344CB8AC3E}">
        <p14:creationId xmlns:p14="http://schemas.microsoft.com/office/powerpoint/2010/main" val="1133333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01ADA3C-5171-4B60-92CB-C88F25B30B7F}"/>
              </a:ext>
            </a:extLst>
          </p:cNvPr>
          <p:cNvSpPr>
            <a:spLocks noGrp="1"/>
          </p:cNvSpPr>
          <p:nvPr>
            <p:ph idx="1"/>
          </p:nvPr>
        </p:nvSpPr>
        <p:spPr/>
        <p:txBody>
          <a:bodyPr/>
          <a:lstStyle/>
          <a:p>
            <a:r>
              <a:rPr lang="en-US" sz="2000" dirty="0">
                <a:latin typeface="Arial" panose="020B0604020202020204" pitchFamily="34" charset="0"/>
                <a:cs typeface="Arial" panose="020B0604020202020204" pitchFamily="34" charset="0"/>
              </a:rPr>
              <a:t>USDOL TEGL 17-16, issued January 18, 2017 </a:t>
            </a:r>
          </a:p>
          <a:p>
            <a:r>
              <a:rPr lang="en-US" sz="2000" dirty="0">
                <a:latin typeface="Arial" panose="020B0604020202020204" pitchFamily="34" charset="0"/>
                <a:cs typeface="Arial" panose="020B0604020202020204" pitchFamily="34" charset="0"/>
              </a:rPr>
              <a:t>United States Department of Labor (USDOL) Training and Employment Guidance Letter (TEGL) 16-16, issued January 18, 2017 </a:t>
            </a:r>
          </a:p>
          <a:p>
            <a:r>
              <a:rPr lang="en-US" sz="2000" dirty="0">
                <a:latin typeface="Arial" panose="020B0604020202020204" pitchFamily="34" charset="0"/>
                <a:cs typeface="Arial" panose="020B0604020202020204" pitchFamily="34" charset="0"/>
              </a:rPr>
              <a:t>2 Code of Federal Regulation Part 200 (Uniform Guidance) </a:t>
            </a:r>
          </a:p>
          <a:p>
            <a:pPr marL="0" indent="0">
              <a:buNone/>
            </a:pPr>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p:txBody>
      </p:sp>
      <p:sp>
        <p:nvSpPr>
          <p:cNvPr id="3" name="Title 2">
            <a:extLst>
              <a:ext uri="{FF2B5EF4-FFF2-40B4-BE49-F238E27FC236}">
                <a16:creationId xmlns:a16="http://schemas.microsoft.com/office/drawing/2014/main" id="{FF5AB1DF-5C10-49EA-A183-58942A6CCF3C}"/>
              </a:ext>
            </a:extLst>
          </p:cNvPr>
          <p:cNvSpPr>
            <a:spLocks noGrp="1"/>
          </p:cNvSpPr>
          <p:nvPr>
            <p:ph type="title"/>
          </p:nvPr>
        </p:nvSpPr>
        <p:spPr/>
        <p:txBody>
          <a:bodyPr/>
          <a:lstStyle/>
          <a:p>
            <a:r>
              <a:rPr lang="en-US" dirty="0"/>
              <a:t>Other Resources - DOL</a:t>
            </a:r>
          </a:p>
        </p:txBody>
      </p:sp>
    </p:spTree>
    <p:extLst>
      <p:ext uri="{BB962C8B-B14F-4D97-AF65-F5344CB8AC3E}">
        <p14:creationId xmlns:p14="http://schemas.microsoft.com/office/powerpoint/2010/main" val="41150722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D7A7CC-C9B5-45FB-8C2D-C5FE4C274270}"/>
              </a:ext>
            </a:extLst>
          </p:cNvPr>
          <p:cNvSpPr>
            <a:spLocks noGrp="1"/>
          </p:cNvSpPr>
          <p:nvPr>
            <p:ph idx="1"/>
          </p:nvPr>
        </p:nvSpPr>
        <p:spPr/>
        <p:txBody>
          <a:bodyPr/>
          <a:lstStyle/>
          <a:p>
            <a:r>
              <a:rPr lang="en-US" sz="3600" dirty="0"/>
              <a:t>WIOA Title I. B: Adult, Dislocated Workers and Youth  </a:t>
            </a:r>
          </a:p>
          <a:p>
            <a:r>
              <a:rPr lang="en-US" sz="3600" dirty="0"/>
              <a:t>WIOA Title II: Adult Education and Literacy </a:t>
            </a:r>
          </a:p>
          <a:p>
            <a:r>
              <a:rPr lang="en-US" sz="3600" dirty="0"/>
              <a:t>WIOA Title III: Wagner-Peyser </a:t>
            </a:r>
          </a:p>
          <a:p>
            <a:r>
              <a:rPr lang="en-US" sz="3600" dirty="0"/>
              <a:t>WIOA Title IV: Vocational Rehabilitation</a:t>
            </a:r>
          </a:p>
        </p:txBody>
      </p:sp>
      <p:sp>
        <p:nvSpPr>
          <p:cNvPr id="3" name="Title 2">
            <a:extLst>
              <a:ext uri="{FF2B5EF4-FFF2-40B4-BE49-F238E27FC236}">
                <a16:creationId xmlns:a16="http://schemas.microsoft.com/office/drawing/2014/main" id="{BA4773E4-9A74-4628-BF4C-38D456027628}"/>
              </a:ext>
            </a:extLst>
          </p:cNvPr>
          <p:cNvSpPr>
            <a:spLocks noGrp="1"/>
          </p:cNvSpPr>
          <p:nvPr>
            <p:ph type="title"/>
          </p:nvPr>
        </p:nvSpPr>
        <p:spPr/>
        <p:txBody>
          <a:bodyPr/>
          <a:lstStyle/>
          <a:p>
            <a:r>
              <a:rPr lang="en-US" dirty="0"/>
              <a:t>WIOA – Core Partners</a:t>
            </a:r>
          </a:p>
        </p:txBody>
      </p:sp>
    </p:spTree>
    <p:extLst>
      <p:ext uri="{BB962C8B-B14F-4D97-AF65-F5344CB8AC3E}">
        <p14:creationId xmlns:p14="http://schemas.microsoft.com/office/powerpoint/2010/main" val="5008794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19923C1-8348-4CDA-8442-0A2604BF34B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34080" y="1307491"/>
            <a:ext cx="3819098" cy="3505200"/>
          </a:xfrm>
        </p:spPr>
      </p:pic>
      <p:sp>
        <p:nvSpPr>
          <p:cNvPr id="3" name="Title 2">
            <a:extLst>
              <a:ext uri="{FF2B5EF4-FFF2-40B4-BE49-F238E27FC236}">
                <a16:creationId xmlns:a16="http://schemas.microsoft.com/office/drawing/2014/main" id="{3A7745FB-F560-45F2-BB5B-A203FCAA06CD}"/>
              </a:ext>
            </a:extLst>
          </p:cNvPr>
          <p:cNvSpPr>
            <a:spLocks noGrp="1"/>
          </p:cNvSpPr>
          <p:nvPr>
            <p:ph type="title"/>
          </p:nvPr>
        </p:nvSpPr>
        <p:spPr>
          <a:xfrm>
            <a:off x="457200" y="152400"/>
            <a:ext cx="8305800" cy="685800"/>
          </a:xfrm>
        </p:spPr>
        <p:txBody>
          <a:bodyPr>
            <a:normAutofit fontScale="90000"/>
          </a:bodyPr>
          <a:lstStyle/>
          <a:p>
            <a:br>
              <a:rPr lang="en-US" dirty="0"/>
            </a:br>
            <a:r>
              <a:rPr lang="en-US" sz="3100" dirty="0"/>
              <a:t>Workforce Innovation and Opportunity Act – Core Partners</a:t>
            </a:r>
            <a:br>
              <a:rPr lang="en-US" dirty="0"/>
            </a:br>
            <a:endParaRPr lang="en-US" dirty="0"/>
          </a:p>
        </p:txBody>
      </p:sp>
      <p:sp>
        <p:nvSpPr>
          <p:cNvPr id="6" name="TextBox 5">
            <a:extLst>
              <a:ext uri="{FF2B5EF4-FFF2-40B4-BE49-F238E27FC236}">
                <a16:creationId xmlns:a16="http://schemas.microsoft.com/office/drawing/2014/main" id="{35DCD71A-A9F6-4DBE-B89D-D8F4910D2EEE}"/>
              </a:ext>
            </a:extLst>
          </p:cNvPr>
          <p:cNvSpPr txBox="1"/>
          <p:nvPr/>
        </p:nvSpPr>
        <p:spPr>
          <a:xfrm>
            <a:off x="2133600" y="2438400"/>
            <a:ext cx="3020058" cy="369332"/>
          </a:xfrm>
          <a:prstGeom prst="rect">
            <a:avLst/>
          </a:prstGeom>
          <a:noFill/>
        </p:spPr>
        <p:txBody>
          <a:bodyPr wrap="none" rtlCol="0">
            <a:spAutoFit/>
          </a:bodyPr>
          <a:lstStyle/>
          <a:p>
            <a:r>
              <a:rPr lang="en-US" dirty="0"/>
              <a:t>WIOA – CIE, EE, Pre-ETS, SMW</a:t>
            </a:r>
          </a:p>
        </p:txBody>
      </p:sp>
      <p:sp>
        <p:nvSpPr>
          <p:cNvPr id="7" name="TextBox 6">
            <a:extLst>
              <a:ext uri="{FF2B5EF4-FFF2-40B4-BE49-F238E27FC236}">
                <a16:creationId xmlns:a16="http://schemas.microsoft.com/office/drawing/2014/main" id="{54CEE160-E8BE-4E05-A532-1B02398377FB}"/>
              </a:ext>
            </a:extLst>
          </p:cNvPr>
          <p:cNvSpPr txBox="1"/>
          <p:nvPr/>
        </p:nvSpPr>
        <p:spPr>
          <a:xfrm>
            <a:off x="4114800" y="4648200"/>
            <a:ext cx="4746171" cy="923330"/>
          </a:xfrm>
          <a:prstGeom prst="rect">
            <a:avLst/>
          </a:prstGeom>
          <a:noFill/>
        </p:spPr>
        <p:txBody>
          <a:bodyPr wrap="none" rtlCol="0">
            <a:spAutoFit/>
          </a:bodyPr>
          <a:lstStyle/>
          <a:p>
            <a:r>
              <a:rPr lang="en-US" dirty="0"/>
              <a:t>Holding the mandates are the Four Core WIOA</a:t>
            </a:r>
          </a:p>
          <a:p>
            <a:r>
              <a:rPr lang="en-US" dirty="0"/>
              <a:t>Partners – In Michigan the programs are housed </a:t>
            </a:r>
          </a:p>
          <a:p>
            <a:r>
              <a:rPr lang="en-US" dirty="0"/>
              <a:t>In TIA, DHHS and LARA</a:t>
            </a:r>
          </a:p>
        </p:txBody>
      </p:sp>
    </p:spTree>
    <p:extLst>
      <p:ext uri="{BB962C8B-B14F-4D97-AF65-F5344CB8AC3E}">
        <p14:creationId xmlns:p14="http://schemas.microsoft.com/office/powerpoint/2010/main" val="12215719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331BABC-3BA2-4DE7-97C0-FB62421D075E}"/>
              </a:ext>
            </a:extLst>
          </p:cNvPr>
          <p:cNvSpPr>
            <a:spLocks noGrp="1"/>
          </p:cNvSpPr>
          <p:nvPr>
            <p:ph idx="1"/>
          </p:nvPr>
        </p:nvSpPr>
        <p:spPr/>
        <p:txBody>
          <a:bodyPr/>
          <a:lstStyle/>
          <a:p>
            <a:pPr marL="0" indent="0">
              <a:buNone/>
            </a:pPr>
            <a:r>
              <a:rPr lang="en-US" dirty="0"/>
              <a:t>In Michigan, alignment occurs via the Unified State Plan (USP) which unites the WIOA Core Partners through but not inclusive of:</a:t>
            </a:r>
          </a:p>
          <a:p>
            <a:pPr>
              <a:buFontTx/>
              <a:buChar char="-"/>
            </a:pPr>
            <a:r>
              <a:rPr lang="en-US" dirty="0">
                <a:highlight>
                  <a:srgbClr val="FFFF00"/>
                </a:highlight>
              </a:rPr>
              <a:t>The one-stop delivery system</a:t>
            </a:r>
          </a:p>
          <a:p>
            <a:pPr>
              <a:buFontTx/>
              <a:buChar char="-"/>
            </a:pPr>
            <a:r>
              <a:rPr lang="en-US" dirty="0"/>
              <a:t>Performance accountability</a:t>
            </a:r>
          </a:p>
          <a:p>
            <a:pPr>
              <a:buFontTx/>
              <a:buChar char="-"/>
            </a:pPr>
            <a:r>
              <a:rPr lang="en-US" dirty="0"/>
              <a:t>Pre-Employment Transition Services</a:t>
            </a:r>
          </a:p>
          <a:p>
            <a:pPr>
              <a:buFontTx/>
              <a:buChar char="-"/>
            </a:pPr>
            <a:r>
              <a:rPr lang="en-US" dirty="0"/>
              <a:t>Employer Engagement/</a:t>
            </a:r>
            <a:r>
              <a:rPr lang="en-US" dirty="0">
                <a:highlight>
                  <a:srgbClr val="FFFF00"/>
                </a:highlight>
              </a:rPr>
              <a:t>Business Services</a:t>
            </a:r>
          </a:p>
          <a:p>
            <a:pPr>
              <a:buFontTx/>
              <a:buChar char="-"/>
            </a:pPr>
            <a:r>
              <a:rPr lang="en-US" dirty="0"/>
              <a:t>Program Year / Program Year Reporting</a:t>
            </a:r>
          </a:p>
          <a:p>
            <a:pPr marL="0" indent="0">
              <a:buNone/>
            </a:pPr>
            <a:endParaRPr lang="en-US" dirty="0"/>
          </a:p>
        </p:txBody>
      </p:sp>
      <p:sp>
        <p:nvSpPr>
          <p:cNvPr id="3" name="Title 2">
            <a:extLst>
              <a:ext uri="{FF2B5EF4-FFF2-40B4-BE49-F238E27FC236}">
                <a16:creationId xmlns:a16="http://schemas.microsoft.com/office/drawing/2014/main" id="{34D065FD-0E19-4805-9891-FE8527FF8B8F}"/>
              </a:ext>
            </a:extLst>
          </p:cNvPr>
          <p:cNvSpPr>
            <a:spLocks noGrp="1"/>
          </p:cNvSpPr>
          <p:nvPr>
            <p:ph type="title"/>
          </p:nvPr>
        </p:nvSpPr>
        <p:spPr/>
        <p:txBody>
          <a:bodyPr/>
          <a:lstStyle/>
          <a:p>
            <a:r>
              <a:rPr lang="en-US" dirty="0"/>
              <a:t>ALIGNMENT OF CORE PARTNERS</a:t>
            </a:r>
          </a:p>
        </p:txBody>
      </p:sp>
    </p:spTree>
    <p:extLst>
      <p:ext uri="{BB962C8B-B14F-4D97-AF65-F5344CB8AC3E}">
        <p14:creationId xmlns:p14="http://schemas.microsoft.com/office/powerpoint/2010/main" val="14499032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EF5508F-E696-49A7-A4F4-48037827AAF6}"/>
              </a:ext>
            </a:extLst>
          </p:cNvPr>
          <p:cNvSpPr>
            <a:spLocks noGrp="1"/>
          </p:cNvSpPr>
          <p:nvPr>
            <p:ph idx="1"/>
          </p:nvPr>
        </p:nvSpPr>
        <p:spPr/>
        <p:txBody>
          <a:bodyPr/>
          <a:lstStyle/>
          <a:p>
            <a:pPr marL="0" indent="0">
              <a:buNone/>
            </a:pPr>
            <a:r>
              <a:rPr lang="en-US" sz="2400" dirty="0"/>
              <a:t>The Statewide Workforce Development Board is known as the Governor’s Talent Investment Board. See WIOA Section 101(b)</a:t>
            </a:r>
          </a:p>
          <a:p>
            <a:pPr marL="0" indent="0">
              <a:buNone/>
            </a:pPr>
            <a:endParaRPr lang="en-US" sz="2400" dirty="0"/>
          </a:p>
          <a:p>
            <a:pPr marL="0" indent="0">
              <a:buNone/>
            </a:pPr>
            <a:r>
              <a:rPr lang="en-US" sz="2400" dirty="0"/>
              <a:t>There are 16 Workforce Development Boards in the State of Michigan, doing business as Michigan Works! Agencies.</a:t>
            </a:r>
          </a:p>
          <a:p>
            <a:pPr marL="0" indent="0">
              <a:buNone/>
            </a:pPr>
            <a:endParaRPr lang="en-US" sz="2400" dirty="0"/>
          </a:p>
          <a:p>
            <a:pPr marL="0" indent="0">
              <a:buNone/>
            </a:pPr>
            <a:r>
              <a:rPr lang="en-US" sz="2400" dirty="0"/>
              <a:t>The one-stops or American Job Centers are branded in Michigan as Michigan Works! One-Stop Service Centers.</a:t>
            </a:r>
          </a:p>
          <a:p>
            <a:pPr marL="0" indent="0">
              <a:buNone/>
            </a:pPr>
            <a:r>
              <a:rPr lang="en-US" sz="2400" dirty="0">
                <a:hlinkClick r:id="rId2"/>
              </a:rPr>
              <a:t>http://www.michiganworks.org/about-michigan-works/one-stop-service-centers/</a:t>
            </a:r>
            <a:endParaRPr lang="en-US" sz="2400" dirty="0"/>
          </a:p>
          <a:p>
            <a:pPr marL="0" indent="0">
              <a:buNone/>
            </a:pPr>
            <a:endParaRPr lang="en-US" sz="2400" dirty="0"/>
          </a:p>
          <a:p>
            <a:pPr marL="0" indent="0">
              <a:buNone/>
            </a:pPr>
            <a:endParaRPr lang="en-US" sz="2400" dirty="0"/>
          </a:p>
          <a:p>
            <a:pPr marL="0" indent="0">
              <a:buNone/>
            </a:pPr>
            <a:endParaRPr lang="en-US" sz="2400" dirty="0"/>
          </a:p>
          <a:p>
            <a:pPr marL="0" indent="0">
              <a:buNone/>
            </a:pPr>
            <a:endParaRPr lang="en-US" sz="2400" dirty="0"/>
          </a:p>
        </p:txBody>
      </p:sp>
      <p:sp>
        <p:nvSpPr>
          <p:cNvPr id="3" name="Title 2">
            <a:extLst>
              <a:ext uri="{FF2B5EF4-FFF2-40B4-BE49-F238E27FC236}">
                <a16:creationId xmlns:a16="http://schemas.microsoft.com/office/drawing/2014/main" id="{9B7A1AD8-3D2C-4A3D-969E-1293E8E7A66D}"/>
              </a:ext>
            </a:extLst>
          </p:cNvPr>
          <p:cNvSpPr>
            <a:spLocks noGrp="1"/>
          </p:cNvSpPr>
          <p:nvPr>
            <p:ph type="title"/>
          </p:nvPr>
        </p:nvSpPr>
        <p:spPr/>
        <p:txBody>
          <a:bodyPr>
            <a:normAutofit/>
          </a:bodyPr>
          <a:lstStyle/>
          <a:p>
            <a:r>
              <a:rPr lang="en-US" dirty="0"/>
              <a:t>Michigan Workforce Structure</a:t>
            </a:r>
          </a:p>
        </p:txBody>
      </p:sp>
    </p:spTree>
    <p:extLst>
      <p:ext uri="{BB962C8B-B14F-4D97-AF65-F5344CB8AC3E}">
        <p14:creationId xmlns:p14="http://schemas.microsoft.com/office/powerpoint/2010/main" val="9457121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5F2A26A-EB30-4484-AD83-73CB02050470}"/>
              </a:ext>
            </a:extLst>
          </p:cNvPr>
          <p:cNvSpPr>
            <a:spLocks noGrp="1"/>
          </p:cNvSpPr>
          <p:nvPr>
            <p:ph idx="1"/>
          </p:nvPr>
        </p:nvSpPr>
        <p:spPr/>
        <p:txBody>
          <a:bodyPr/>
          <a:lstStyle/>
          <a:p>
            <a:pPr marL="0" indent="0">
              <a:buNone/>
            </a:pPr>
            <a:r>
              <a:rPr lang="en-US" sz="2400" dirty="0"/>
              <a:t>WHO? – Workforce Leadership with the Talent Investment Agency (TIA); VR Leadership comprised of Michigan General and Michigan Blind</a:t>
            </a:r>
          </a:p>
          <a:p>
            <a:pPr marL="0" indent="0">
              <a:buNone/>
            </a:pPr>
            <a:r>
              <a:rPr lang="en-US" sz="2400" dirty="0"/>
              <a:t>WHEN? – Occurred over the period of initial MOU development and subsequently over the period of initial IFA development</a:t>
            </a:r>
          </a:p>
          <a:p>
            <a:pPr marL="0" indent="0">
              <a:buNone/>
            </a:pPr>
            <a:r>
              <a:rPr lang="en-US" sz="2400" dirty="0"/>
              <a:t>HOW? – Monthly touchpoint meetings or conference calls.</a:t>
            </a:r>
          </a:p>
          <a:p>
            <a:pPr marL="0" indent="0">
              <a:buNone/>
            </a:pPr>
            <a:r>
              <a:rPr lang="en-US" sz="2400" dirty="0"/>
              <a:t>RESOURCES – Each MOU partner had input.  DOL/TIA issued policy directives for MWA’s.  TIA was available for ongoing support and consultation</a:t>
            </a:r>
          </a:p>
        </p:txBody>
      </p:sp>
      <p:sp>
        <p:nvSpPr>
          <p:cNvPr id="3" name="Title 2">
            <a:extLst>
              <a:ext uri="{FF2B5EF4-FFF2-40B4-BE49-F238E27FC236}">
                <a16:creationId xmlns:a16="http://schemas.microsoft.com/office/drawing/2014/main" id="{AB48DEDF-A1A1-4CC4-9FF4-53D487938030}"/>
              </a:ext>
            </a:extLst>
          </p:cNvPr>
          <p:cNvSpPr>
            <a:spLocks noGrp="1"/>
          </p:cNvSpPr>
          <p:nvPr>
            <p:ph type="title"/>
          </p:nvPr>
        </p:nvSpPr>
        <p:spPr/>
        <p:txBody>
          <a:bodyPr>
            <a:normAutofit/>
          </a:bodyPr>
          <a:lstStyle/>
          <a:p>
            <a:r>
              <a:rPr lang="en-US" dirty="0"/>
              <a:t>Collaborative Efforts for MOU’s/IFA’s</a:t>
            </a:r>
          </a:p>
        </p:txBody>
      </p:sp>
    </p:spTree>
    <p:extLst>
      <p:ext uri="{BB962C8B-B14F-4D97-AF65-F5344CB8AC3E}">
        <p14:creationId xmlns:p14="http://schemas.microsoft.com/office/powerpoint/2010/main" val="2624767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28B2C37-6C5A-4FC5-A763-1714A41A490D}"/>
              </a:ext>
            </a:extLst>
          </p:cNvPr>
          <p:cNvSpPr>
            <a:spLocks noGrp="1"/>
          </p:cNvSpPr>
          <p:nvPr>
            <p:ph idx="1"/>
          </p:nvPr>
        </p:nvSpPr>
        <p:spPr/>
        <p:txBody>
          <a:bodyPr/>
          <a:lstStyle/>
          <a:p>
            <a:pPr marL="0" indent="0">
              <a:buNone/>
            </a:pPr>
            <a:r>
              <a:rPr lang="en-US" dirty="0"/>
              <a:t>From the 16 local WDBs, Michigan Blind received:</a:t>
            </a:r>
          </a:p>
          <a:p>
            <a:pPr marL="514350" indent="-514350">
              <a:buAutoNum type="arabicParenR"/>
            </a:pPr>
            <a:r>
              <a:rPr lang="en-US" dirty="0"/>
              <a:t>Draft MOU’s</a:t>
            </a:r>
          </a:p>
          <a:p>
            <a:pPr marL="514350" indent="-514350">
              <a:buAutoNum type="arabicParenR"/>
            </a:pPr>
            <a:r>
              <a:rPr lang="en-US" dirty="0"/>
              <a:t>Several “Final” MOU’s ready for signature</a:t>
            </a:r>
          </a:p>
          <a:p>
            <a:pPr marL="514350" indent="-514350">
              <a:buAutoNum type="arabicParenR"/>
            </a:pPr>
            <a:r>
              <a:rPr lang="en-US" dirty="0"/>
              <a:t>One “Final” MOU that provided only a partner signature (one-party agreement)</a:t>
            </a:r>
          </a:p>
          <a:p>
            <a:pPr marL="514350" indent="-514350">
              <a:buAutoNum type="arabicParenR"/>
            </a:pPr>
            <a:r>
              <a:rPr lang="en-US" dirty="0"/>
              <a:t>Several “Templates”</a:t>
            </a:r>
          </a:p>
        </p:txBody>
      </p:sp>
      <p:sp>
        <p:nvSpPr>
          <p:cNvPr id="3" name="Title 2">
            <a:extLst>
              <a:ext uri="{FF2B5EF4-FFF2-40B4-BE49-F238E27FC236}">
                <a16:creationId xmlns:a16="http://schemas.microsoft.com/office/drawing/2014/main" id="{A1BF0CD2-2149-4803-92C2-36690D695B59}"/>
              </a:ext>
            </a:extLst>
          </p:cNvPr>
          <p:cNvSpPr>
            <a:spLocks noGrp="1"/>
          </p:cNvSpPr>
          <p:nvPr>
            <p:ph type="title"/>
          </p:nvPr>
        </p:nvSpPr>
        <p:spPr/>
        <p:txBody>
          <a:bodyPr/>
          <a:lstStyle/>
          <a:p>
            <a:r>
              <a:rPr lang="en-US" dirty="0"/>
              <a:t>MOU – Workforce Development Boards</a:t>
            </a:r>
          </a:p>
        </p:txBody>
      </p:sp>
    </p:spTree>
    <p:extLst>
      <p:ext uri="{BB962C8B-B14F-4D97-AF65-F5344CB8AC3E}">
        <p14:creationId xmlns:p14="http://schemas.microsoft.com/office/powerpoint/2010/main" val="4107368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8C8E912-7CB6-4AB4-A710-54ED3E4E7CA4}"/>
              </a:ext>
            </a:extLst>
          </p:cNvPr>
          <p:cNvSpPr>
            <a:spLocks noGrp="1"/>
          </p:cNvSpPr>
          <p:nvPr>
            <p:ph idx="1"/>
          </p:nvPr>
        </p:nvSpPr>
        <p:spPr/>
        <p:txBody>
          <a:bodyPr/>
          <a:lstStyle/>
          <a:p>
            <a:pPr marL="0" indent="0">
              <a:buNone/>
            </a:pPr>
            <a:r>
              <a:rPr lang="en-US" dirty="0"/>
              <a:t>Unlike the general agency – the blind agency does not have a contracts staff person residing within the agency.  Fortunately, the Director has years of experience drafting contracts.  In addition, there is a strong partnership with the DSA contracts staff and a good relationship with Workforce leadership.</a:t>
            </a:r>
          </a:p>
        </p:txBody>
      </p:sp>
      <p:sp>
        <p:nvSpPr>
          <p:cNvPr id="3" name="Title 2">
            <a:extLst>
              <a:ext uri="{FF2B5EF4-FFF2-40B4-BE49-F238E27FC236}">
                <a16:creationId xmlns:a16="http://schemas.microsoft.com/office/drawing/2014/main" id="{4C0190C7-CCFD-4BF5-BA7D-2B6AD8240831}"/>
              </a:ext>
            </a:extLst>
          </p:cNvPr>
          <p:cNvSpPr>
            <a:spLocks noGrp="1"/>
          </p:cNvSpPr>
          <p:nvPr>
            <p:ph type="title"/>
          </p:nvPr>
        </p:nvSpPr>
        <p:spPr/>
        <p:txBody>
          <a:bodyPr/>
          <a:lstStyle/>
          <a:p>
            <a:r>
              <a:rPr lang="en-US" dirty="0"/>
              <a:t>Michigan Blind Challenges:</a:t>
            </a:r>
          </a:p>
        </p:txBody>
      </p:sp>
    </p:spTree>
    <p:extLst>
      <p:ext uri="{BB962C8B-B14F-4D97-AF65-F5344CB8AC3E}">
        <p14:creationId xmlns:p14="http://schemas.microsoft.com/office/powerpoint/2010/main" val="3674271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568FAF1067E674381A83D7061F97DB6" ma:contentTypeVersion="2" ma:contentTypeDescription="Create a new document." ma:contentTypeScope="" ma:versionID="f915adb390b8a443ddde08d77c17c15a">
  <xsd:schema xmlns:xsd="http://www.w3.org/2001/XMLSchema" xmlns:xs="http://www.w3.org/2001/XMLSchema" xmlns:p="http://schemas.microsoft.com/office/2006/metadata/properties" xmlns:ns1="http://schemas.microsoft.com/sharepoint/v3" targetNamespace="http://schemas.microsoft.com/office/2006/metadata/properties" ma:root="true" ma:fieldsID="7d8091a794015dd825b24a12c3ddb45c"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internalName="PublishingStartDate">
      <xsd:simpleType>
        <xsd:restriction base="dms:Unknown"/>
      </xsd:simpleType>
    </xsd:element>
    <xsd:element name="PublishingExpirationDate" ma:index="9" nillable="true" ma:displayName="Scheduling End Dat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C060527A-0ECC-4FC8-B535-34ED334603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AB44912-D92C-4475-A3A0-EF0E7991A524}">
  <ds:schemaRefs>
    <ds:schemaRef ds:uri="http://schemas.microsoft.com/sharepoint/v3/contenttype/forms"/>
  </ds:schemaRefs>
</ds:datastoreItem>
</file>

<file path=customXml/itemProps3.xml><?xml version="1.0" encoding="utf-8"?>
<ds:datastoreItem xmlns:ds="http://schemas.openxmlformats.org/officeDocument/2006/customXml" ds:itemID="{80BEAD42-4778-4A08-A192-57A9A4B96C26}">
  <ds:schemaRefs>
    <ds:schemaRef ds:uri="http://purl.org/dc/dcmitype/"/>
    <ds:schemaRef ds:uri="http://schemas.microsoft.com/office/infopath/2007/PartnerControls"/>
    <ds:schemaRef ds:uri="http://purl.org/dc/elements/1.1/"/>
    <ds:schemaRef ds:uri="http://schemas.microsoft.com/office/2006/documentManagement/types"/>
    <ds:schemaRef ds:uri="http://schemas.microsoft.com/sharepoint/v3"/>
    <ds:schemaRef ds:uri="http://purl.org/dc/terms/"/>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4682</TotalTime>
  <Words>1445</Words>
  <Application>Microsoft Macintosh PowerPoint</Application>
  <PresentationFormat>On-screen Show (4:3)</PresentationFormat>
  <Paragraphs>157</Paragraphs>
  <Slides>27</Slides>
  <Notes>1</Notes>
  <HiddenSlides>0</HiddenSlides>
  <MMClips>1</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27</vt:i4>
      </vt:variant>
    </vt:vector>
  </HeadingPairs>
  <TitlesOfParts>
    <vt:vector size="32" baseType="lpstr">
      <vt:lpstr>Arial</vt:lpstr>
      <vt:lpstr>Calibri</vt:lpstr>
      <vt:lpstr>Times New Roman</vt:lpstr>
      <vt:lpstr>Office Theme</vt:lpstr>
      <vt:lpstr>Custom Design</vt:lpstr>
      <vt:lpstr>Workforce Innovation and Opportunity Act  Performance Driven</vt:lpstr>
      <vt:lpstr>Workforce Innovation and Opportunity Act</vt:lpstr>
      <vt:lpstr>WIOA – Core Partners</vt:lpstr>
      <vt:lpstr> Workforce Innovation and Opportunity Act – Core Partners </vt:lpstr>
      <vt:lpstr>ALIGNMENT OF CORE PARTNERS</vt:lpstr>
      <vt:lpstr>Michigan Workforce Structure</vt:lpstr>
      <vt:lpstr>Collaborative Efforts for MOU’s/IFA’s</vt:lpstr>
      <vt:lpstr>MOU – Workforce Development Boards</vt:lpstr>
      <vt:lpstr>Michigan Blind Challenges:</vt:lpstr>
      <vt:lpstr>MOU Prerequisites</vt:lpstr>
      <vt:lpstr>MOU Non-negotiables</vt:lpstr>
      <vt:lpstr>Effective MOUs</vt:lpstr>
      <vt:lpstr>Effective MOUs</vt:lpstr>
      <vt:lpstr>Effective MOUs</vt:lpstr>
      <vt:lpstr>Effective MOUs</vt:lpstr>
      <vt:lpstr>Effective MOUs</vt:lpstr>
      <vt:lpstr>Effective MOUs</vt:lpstr>
      <vt:lpstr>Effective MOUs</vt:lpstr>
      <vt:lpstr>Infrastructure Funding Agreements (IFA) –PY 2017</vt:lpstr>
      <vt:lpstr>Infrastructure Funding Agreement (IFA) – PY 2018</vt:lpstr>
      <vt:lpstr>Relative Benefit Scale</vt:lpstr>
      <vt:lpstr>Effective IFA</vt:lpstr>
      <vt:lpstr>Talent is the engine of success</vt:lpstr>
      <vt:lpstr>WIOA PERFORMANCE DRIVEN!</vt:lpstr>
      <vt:lpstr>Michigan Bureau of Services for Blind Persons</vt:lpstr>
      <vt:lpstr>Other Resources - DOE</vt:lpstr>
      <vt:lpstr>Other Resources - DOL</vt:lpstr>
    </vt:vector>
  </TitlesOfParts>
  <Company>State Of Michigan</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Blanche, Cindy (DELEG)</dc:creator>
  <cp:lastModifiedBy>DeBrittany Mitchell</cp:lastModifiedBy>
  <cp:revision>60</cp:revision>
  <cp:lastPrinted>2018-08-05T15:08:50Z</cp:lastPrinted>
  <dcterms:created xsi:type="dcterms:W3CDTF">2011-04-19T14:34:12Z</dcterms:created>
  <dcterms:modified xsi:type="dcterms:W3CDTF">2018-08-07T17:18:14Z</dcterms:modified>
</cp:coreProperties>
</file>

<file path=docProps/thumbnail.jpeg>
</file>